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4"/>
  </p:notesMasterIdLst>
  <p:handoutMasterIdLst>
    <p:handoutMasterId r:id="rId55"/>
  </p:handoutMasterIdLst>
  <p:sldIdLst>
    <p:sldId id="256" r:id="rId2"/>
    <p:sldId id="260" r:id="rId3"/>
    <p:sldId id="307" r:id="rId4"/>
    <p:sldId id="309" r:id="rId5"/>
    <p:sldId id="310" r:id="rId6"/>
    <p:sldId id="311" r:id="rId7"/>
    <p:sldId id="312" r:id="rId8"/>
    <p:sldId id="313" r:id="rId9"/>
    <p:sldId id="320" r:id="rId10"/>
    <p:sldId id="314" r:id="rId11"/>
    <p:sldId id="359" r:id="rId12"/>
    <p:sldId id="315" r:id="rId13"/>
    <p:sldId id="322" r:id="rId14"/>
    <p:sldId id="358" r:id="rId15"/>
    <p:sldId id="360" r:id="rId16"/>
    <p:sldId id="317" r:id="rId17"/>
    <p:sldId id="319" r:id="rId18"/>
    <p:sldId id="344" r:id="rId19"/>
    <p:sldId id="326" r:id="rId20"/>
    <p:sldId id="325" r:id="rId21"/>
    <p:sldId id="362" r:id="rId22"/>
    <p:sldId id="324" r:id="rId23"/>
    <p:sldId id="323" r:id="rId24"/>
    <p:sldId id="321" r:id="rId25"/>
    <p:sldId id="327" r:id="rId26"/>
    <p:sldId id="343" r:id="rId27"/>
    <p:sldId id="361" r:id="rId28"/>
    <p:sldId id="330" r:id="rId29"/>
    <p:sldId id="329" r:id="rId30"/>
    <p:sldId id="328" r:id="rId31"/>
    <p:sldId id="340" r:id="rId32"/>
    <p:sldId id="331" r:id="rId33"/>
    <p:sldId id="355" r:id="rId34"/>
    <p:sldId id="332" r:id="rId35"/>
    <p:sldId id="354" r:id="rId36"/>
    <p:sldId id="357" r:id="rId37"/>
    <p:sldId id="346" r:id="rId38"/>
    <p:sldId id="341" r:id="rId39"/>
    <p:sldId id="351" r:id="rId40"/>
    <p:sldId id="345" r:id="rId41"/>
    <p:sldId id="347" r:id="rId42"/>
    <p:sldId id="352" r:id="rId43"/>
    <p:sldId id="353" r:id="rId44"/>
    <p:sldId id="342" r:id="rId45"/>
    <p:sldId id="333" r:id="rId46"/>
    <p:sldId id="334" r:id="rId47"/>
    <p:sldId id="338" r:id="rId48"/>
    <p:sldId id="336" r:id="rId49"/>
    <p:sldId id="335" r:id="rId50"/>
    <p:sldId id="305" r:id="rId51"/>
    <p:sldId id="306" r:id="rId52"/>
    <p:sldId id="316" r:id="rId5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68F72"/>
    <a:srgbClr val="FFFFE2"/>
    <a:srgbClr val="F9FDDB"/>
    <a:srgbClr val="DCFFFF"/>
    <a:srgbClr val="CC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74" autoAdjust="0"/>
    <p:restoredTop sz="94660"/>
  </p:normalViewPr>
  <p:slideViewPr>
    <p:cSldViewPr snapToGrid="0">
      <p:cViewPr varScale="1">
        <p:scale>
          <a:sx n="63" d="100"/>
          <a:sy n="63" d="100"/>
        </p:scale>
        <p:origin x="776" y="52"/>
      </p:cViewPr>
      <p:guideLst/>
    </p:cSldViewPr>
  </p:slideViewPr>
  <p:notesTextViewPr>
    <p:cViewPr>
      <p:scale>
        <a:sx n="1" d="1"/>
        <a:sy n="1" d="1"/>
      </p:scale>
      <p:origin x="0" y="0"/>
    </p:cViewPr>
  </p:notesTextViewPr>
  <p:notesViewPr>
    <p:cSldViewPr snapToGrid="0">
      <p:cViewPr varScale="1">
        <p:scale>
          <a:sx n="51" d="100"/>
          <a:sy n="51" d="100"/>
        </p:scale>
        <p:origin x="2692" y="4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E9332A80-088B-40CA-AE6B-D8876FA5089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C9E40392-44AD-489D-9C09-4D405DABAA9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089F014-B8B6-493E-B306-470E6B00510A}" type="datetimeFigureOut">
              <a:rPr lang="zh-CN" altLang="en-US" smtClean="0"/>
              <a:t>2020/8/2</a:t>
            </a:fld>
            <a:endParaRPr lang="zh-CN" altLang="en-US"/>
          </a:p>
        </p:txBody>
      </p:sp>
      <p:sp>
        <p:nvSpPr>
          <p:cNvPr id="4" name="页脚占位符 3">
            <a:extLst>
              <a:ext uri="{FF2B5EF4-FFF2-40B4-BE49-F238E27FC236}">
                <a16:creationId xmlns:a16="http://schemas.microsoft.com/office/drawing/2014/main" id="{7B1F04C6-D893-4098-8078-27CA7BBA88D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BCBE21D0-2FCA-4F9D-B945-101B068E898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B40B9CC-17B2-4025-B51C-62430D75BF51}" type="slidenum">
              <a:rPr lang="zh-CN" altLang="en-US" smtClean="0"/>
              <a:t>‹#›</a:t>
            </a:fld>
            <a:endParaRPr lang="zh-CN" altLang="en-US"/>
          </a:p>
        </p:txBody>
      </p:sp>
    </p:spTree>
    <p:extLst>
      <p:ext uri="{BB962C8B-B14F-4D97-AF65-F5344CB8AC3E}">
        <p14:creationId xmlns:p14="http://schemas.microsoft.com/office/powerpoint/2010/main" val="12489186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8E5B188-B2A1-458E-A206-6D0EFF874AA3}" type="datetimeFigureOut">
              <a:rPr lang="zh-CN" altLang="en-US" smtClean="0"/>
              <a:t>2020/8/2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8AFDB6A-F728-4D54-BE9A-63B5A7064089}" type="slidenum">
              <a:rPr lang="zh-CN" altLang="en-US" smtClean="0"/>
              <a:t>‹#›</a:t>
            </a:fld>
            <a:endParaRPr lang="zh-CN" altLang="en-US"/>
          </a:p>
        </p:txBody>
      </p:sp>
    </p:spTree>
    <p:extLst>
      <p:ext uri="{BB962C8B-B14F-4D97-AF65-F5344CB8AC3E}">
        <p14:creationId xmlns:p14="http://schemas.microsoft.com/office/powerpoint/2010/main" val="22394870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hyperlink" Target="mailto:lca19@mails.tsinghua.edu.cn"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E8BD1F-79DA-4A95-8716-5BEEF2CD52E1}"/>
              </a:ext>
            </a:extLst>
          </p:cNvPr>
          <p:cNvSpPr>
            <a:spLocks noGrp="1"/>
          </p:cNvSpPr>
          <p:nvPr>
            <p:ph type="ctrTitle" hasCustomPrompt="1"/>
          </p:nvPr>
        </p:nvSpPr>
        <p:spPr>
          <a:xfrm>
            <a:off x="2270760" y="1755848"/>
            <a:ext cx="7650480" cy="1600200"/>
          </a:xfrm>
        </p:spPr>
        <p:txBody>
          <a:bodyPr anchor="b">
            <a:normAutofit/>
          </a:bodyPr>
          <a:lstStyle>
            <a:lvl1pPr algn="ctr">
              <a:defRPr sz="4800" b="1" baseline="0">
                <a:solidFill>
                  <a:schemeClr val="tx1"/>
                </a:solidFill>
                <a:effectLst/>
                <a:latin typeface="杨任东竹石体-Semibold" panose="02000000000000000000" pitchFamily="2" charset="-122"/>
                <a:ea typeface="杨任东竹石体-Semibold" panose="02000000000000000000" pitchFamily="2" charset="-122"/>
              </a:defRPr>
            </a:lvl1pPr>
          </a:lstStyle>
          <a:p>
            <a:r>
              <a:rPr lang="en-US" altLang="zh-CN" dirty="0"/>
              <a:t>OI</a:t>
            </a:r>
            <a:r>
              <a:rPr lang="zh-CN" altLang="en-US" dirty="0"/>
              <a:t>与一些组合问题</a:t>
            </a:r>
          </a:p>
        </p:txBody>
      </p:sp>
      <p:sp>
        <p:nvSpPr>
          <p:cNvPr id="3" name="副标题 2">
            <a:extLst>
              <a:ext uri="{FF2B5EF4-FFF2-40B4-BE49-F238E27FC236}">
                <a16:creationId xmlns:a16="http://schemas.microsoft.com/office/drawing/2014/main" id="{D7820038-F59C-4F55-B6C0-7278D9662D0A}"/>
              </a:ext>
            </a:extLst>
          </p:cNvPr>
          <p:cNvSpPr>
            <a:spLocks noGrp="1"/>
          </p:cNvSpPr>
          <p:nvPr>
            <p:ph type="subTitle" idx="1" hasCustomPrompt="1"/>
          </p:nvPr>
        </p:nvSpPr>
        <p:spPr>
          <a:xfrm>
            <a:off x="2270760" y="3529086"/>
            <a:ext cx="7650480" cy="1655762"/>
          </a:xfrm>
        </p:spPr>
        <p:txBody>
          <a:bodyPr/>
          <a:lstStyle>
            <a:lvl1pPr marL="0" indent="0" algn="ctr">
              <a:buNone/>
              <a:defRPr sz="2400" baseline="0">
                <a:solidFill>
                  <a:schemeClr val="tx1"/>
                </a:solidFill>
                <a:effectLst>
                  <a:glow rad="12700">
                    <a:schemeClr val="accent1">
                      <a:alpha val="40000"/>
                    </a:schemeClr>
                  </a:glow>
                </a:effectLst>
                <a:latin typeface="杨任东竹石体-Regular" panose="02000000000000000000" pitchFamily="2" charset="-122"/>
                <a:ea typeface="杨任东竹石体-Regular" panose="02000000000000000000" pitchFamily="2"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dirty="0"/>
              <a:t>WC2020</a:t>
            </a:r>
            <a:endParaRPr lang="zh-CN" altLang="en-US" dirty="0"/>
          </a:p>
        </p:txBody>
      </p:sp>
      <p:sp>
        <p:nvSpPr>
          <p:cNvPr id="4" name="日期占位符 3">
            <a:extLst>
              <a:ext uri="{FF2B5EF4-FFF2-40B4-BE49-F238E27FC236}">
                <a16:creationId xmlns:a16="http://schemas.microsoft.com/office/drawing/2014/main" id="{6FA46798-3A26-4B26-AA39-90256FD01893}"/>
              </a:ext>
            </a:extLst>
          </p:cNvPr>
          <p:cNvSpPr>
            <a:spLocks noGrp="1"/>
          </p:cNvSpPr>
          <p:nvPr>
            <p:ph type="dt" sz="half" idx="10"/>
          </p:nvPr>
        </p:nvSpPr>
        <p:spPr/>
        <p:txBody>
          <a:bodyPr/>
          <a:lstStyle/>
          <a:p>
            <a:fld id="{67493590-F630-43CB-92B2-D39B446BC524}" type="datetimeFigureOut">
              <a:rPr lang="zh-CN" altLang="en-US" smtClean="0"/>
              <a:t>2020/8/2</a:t>
            </a:fld>
            <a:endParaRPr lang="zh-CN" altLang="en-US"/>
          </a:p>
        </p:txBody>
      </p:sp>
      <p:sp>
        <p:nvSpPr>
          <p:cNvPr id="5" name="页脚占位符 4">
            <a:extLst>
              <a:ext uri="{FF2B5EF4-FFF2-40B4-BE49-F238E27FC236}">
                <a16:creationId xmlns:a16="http://schemas.microsoft.com/office/drawing/2014/main" id="{8BFE3AF0-690B-4347-BB4B-9626231B5FD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6B1CA933-CDCD-4DC2-8FC6-D4F370A531DB}"/>
              </a:ext>
            </a:extLst>
          </p:cNvPr>
          <p:cNvSpPr>
            <a:spLocks noGrp="1"/>
          </p:cNvSpPr>
          <p:nvPr>
            <p:ph type="sldNum" sz="quarter" idx="12"/>
          </p:nvPr>
        </p:nvSpPr>
        <p:spPr/>
        <p:txBody>
          <a:bodyPr/>
          <a:lstStyle/>
          <a:p>
            <a:fld id="{B402DA5C-61F4-4A37-BBF1-036D10A146A3}" type="slidenum">
              <a:rPr lang="zh-CN" altLang="en-US" smtClean="0"/>
              <a:t>‹#›</a:t>
            </a:fld>
            <a:endParaRPr lang="zh-CN" altLang="en-US"/>
          </a:p>
        </p:txBody>
      </p:sp>
      <p:sp>
        <p:nvSpPr>
          <p:cNvPr id="7" name="文本框 6">
            <a:extLst>
              <a:ext uri="{FF2B5EF4-FFF2-40B4-BE49-F238E27FC236}">
                <a16:creationId xmlns:a16="http://schemas.microsoft.com/office/drawing/2014/main" id="{09432521-F75A-4E35-A11C-D918852DC747}"/>
              </a:ext>
            </a:extLst>
          </p:cNvPr>
          <p:cNvSpPr txBox="1"/>
          <p:nvPr userDrawn="1"/>
        </p:nvSpPr>
        <p:spPr>
          <a:xfrm>
            <a:off x="8610600" y="2555948"/>
            <a:ext cx="3581400" cy="1200329"/>
          </a:xfrm>
          <a:prstGeom prst="rect">
            <a:avLst/>
          </a:prstGeom>
          <a:noFill/>
        </p:spPr>
        <p:txBody>
          <a:bodyPr vert="horz" wrap="square" rtlCol="0">
            <a:spAutoFit/>
          </a:bodyPr>
          <a:lstStyle/>
          <a:p>
            <a:pPr algn="r"/>
            <a:r>
              <a:rPr lang="en-US" altLang="zh-CN" sz="2000" dirty="0">
                <a:ln>
                  <a:noFill/>
                </a:ln>
                <a:solidFill>
                  <a:schemeClr val="tx1"/>
                </a:solidFill>
                <a:effectLst/>
                <a:latin typeface="杨任东竹石体-Regular" panose="02000000000000000000" pitchFamily="2" charset="-122"/>
                <a:ea typeface="杨任东竹石体-Regular" panose="02000000000000000000" pitchFamily="2" charset="-122"/>
              </a:rPr>
              <a:t>CommonAnts</a:t>
            </a:r>
          </a:p>
          <a:p>
            <a:pPr algn="r"/>
            <a:r>
              <a:rPr lang="zh-CN" altLang="en-US" sz="2000" b="0" dirty="0">
                <a:ln>
                  <a:noFill/>
                </a:ln>
                <a:solidFill>
                  <a:schemeClr val="tx1"/>
                </a:solidFill>
                <a:effectLst/>
                <a:latin typeface="杨任东竹石体-Semibold" panose="02000000000000000000" pitchFamily="2" charset="-122"/>
                <a:ea typeface="杨任东竹石体-Semibold" panose="02000000000000000000" pitchFamily="2" charset="-122"/>
              </a:rPr>
              <a:t>刘承奥</a:t>
            </a:r>
            <a:endParaRPr lang="en-US" altLang="zh-CN" sz="2000" b="0" dirty="0">
              <a:ln>
                <a:noFill/>
              </a:ln>
              <a:solidFill>
                <a:schemeClr val="tx1"/>
              </a:solidFill>
              <a:effectLst/>
              <a:latin typeface="杨任东竹石体-Semibold" panose="02000000000000000000" pitchFamily="2" charset="-122"/>
              <a:ea typeface="杨任东竹石体-Semibold" panose="02000000000000000000" pitchFamily="2" charset="-122"/>
            </a:endParaRPr>
          </a:p>
          <a:p>
            <a:pPr algn="r"/>
            <a:r>
              <a:rPr lang="zh-CN" altLang="en-US" sz="1600" dirty="0">
                <a:ln>
                  <a:noFill/>
                </a:ln>
                <a:solidFill>
                  <a:schemeClr val="tx1"/>
                </a:solidFill>
                <a:effectLst/>
                <a:latin typeface="杨任东竹石体-Regular" panose="02000000000000000000" pitchFamily="2" charset="-122"/>
                <a:ea typeface="杨任东竹石体-Regular" panose="02000000000000000000" pitchFamily="2" charset="-122"/>
              </a:rPr>
              <a:t>清华大学交叉信息院</a:t>
            </a:r>
            <a:endParaRPr lang="en-US" altLang="zh-CN" sz="1600" dirty="0">
              <a:ln>
                <a:noFill/>
              </a:ln>
              <a:solidFill>
                <a:schemeClr val="tx1"/>
              </a:solidFill>
              <a:effectLst/>
              <a:latin typeface="杨任东竹石体-Regular" panose="02000000000000000000" pitchFamily="2" charset="-122"/>
              <a:ea typeface="杨任东竹石体-Regular" panose="02000000000000000000" pitchFamily="2" charset="-122"/>
            </a:endParaRPr>
          </a:p>
          <a:p>
            <a:pPr algn="r"/>
            <a:r>
              <a:rPr lang="en-US" altLang="zh-CN" sz="1600" dirty="0">
                <a:ln>
                  <a:noFill/>
                </a:ln>
                <a:solidFill>
                  <a:schemeClr val="tx1"/>
                </a:solidFill>
                <a:effectLst/>
                <a:latin typeface="杨任东竹石体-Regular" panose="02000000000000000000" pitchFamily="2" charset="-122"/>
                <a:ea typeface="杨任东竹石体-Regular" panose="02000000000000000000" pitchFamily="2" charset="-122"/>
                <a:hlinkClick r:id="rId3">
                  <a:extLst>
                    <a:ext uri="{A12FA001-AC4F-418D-AE19-62706E023703}">
                      <ahyp:hlinkClr xmlns:ahyp="http://schemas.microsoft.com/office/drawing/2018/hyperlinkcolor" val="tx"/>
                    </a:ext>
                  </a:extLst>
                </a:hlinkClick>
              </a:rPr>
              <a:t>lca19@mails.tsinghua.edu.cn</a:t>
            </a:r>
            <a:r>
              <a:rPr lang="en-US" altLang="zh-CN" sz="1600" dirty="0">
                <a:ln>
                  <a:noFill/>
                </a:ln>
                <a:solidFill>
                  <a:schemeClr val="tx1"/>
                </a:solidFill>
                <a:effectLst/>
                <a:latin typeface="杨任东竹石体-Regular" panose="02000000000000000000" pitchFamily="2" charset="-122"/>
                <a:ea typeface="杨任东竹石体-Regular" panose="02000000000000000000" pitchFamily="2" charset="-122"/>
              </a:rPr>
              <a:t> </a:t>
            </a:r>
          </a:p>
        </p:txBody>
      </p:sp>
    </p:spTree>
    <p:extLst>
      <p:ext uri="{BB962C8B-B14F-4D97-AF65-F5344CB8AC3E}">
        <p14:creationId xmlns:p14="http://schemas.microsoft.com/office/powerpoint/2010/main" val="26363903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7167DC-4A3E-49CE-80F5-FD4C7E7D533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576CADB-3F08-43BA-BC96-8DD9A0A21251}"/>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0B4E768E-0A30-4DBE-9B1D-FC1F4F612BB1}"/>
              </a:ext>
            </a:extLst>
          </p:cNvPr>
          <p:cNvSpPr>
            <a:spLocks noGrp="1"/>
          </p:cNvSpPr>
          <p:nvPr>
            <p:ph type="dt" sz="half" idx="10"/>
          </p:nvPr>
        </p:nvSpPr>
        <p:spPr/>
        <p:txBody>
          <a:bodyPr/>
          <a:lstStyle/>
          <a:p>
            <a:fld id="{67493590-F630-43CB-92B2-D39B446BC524}" type="datetimeFigureOut">
              <a:rPr lang="zh-CN" altLang="en-US" smtClean="0"/>
              <a:t>2020/8/2</a:t>
            </a:fld>
            <a:endParaRPr lang="zh-CN" altLang="en-US"/>
          </a:p>
        </p:txBody>
      </p:sp>
      <p:sp>
        <p:nvSpPr>
          <p:cNvPr id="5" name="页脚占位符 4">
            <a:extLst>
              <a:ext uri="{FF2B5EF4-FFF2-40B4-BE49-F238E27FC236}">
                <a16:creationId xmlns:a16="http://schemas.microsoft.com/office/drawing/2014/main" id="{8D5035E2-A3BC-4156-A84F-027BC36CEB8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5719EA3-4528-443C-85E9-8E7628A1B690}"/>
              </a:ext>
            </a:extLst>
          </p:cNvPr>
          <p:cNvSpPr>
            <a:spLocks noGrp="1"/>
          </p:cNvSpPr>
          <p:nvPr>
            <p:ph type="sldNum" sz="quarter" idx="12"/>
          </p:nvPr>
        </p:nvSpPr>
        <p:spPr/>
        <p:txBody>
          <a:bodyPr/>
          <a:lstStyle/>
          <a:p>
            <a:fld id="{B402DA5C-61F4-4A37-BBF1-036D10A146A3}" type="slidenum">
              <a:rPr lang="zh-CN" altLang="en-US" smtClean="0"/>
              <a:t>‹#›</a:t>
            </a:fld>
            <a:endParaRPr lang="zh-CN" altLang="en-US"/>
          </a:p>
        </p:txBody>
      </p:sp>
    </p:spTree>
    <p:extLst>
      <p:ext uri="{BB962C8B-B14F-4D97-AF65-F5344CB8AC3E}">
        <p14:creationId xmlns:p14="http://schemas.microsoft.com/office/powerpoint/2010/main" val="14716848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1A55D5B-1B0C-450A-9EE7-FF26DB3B87E7}"/>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33982B7-976A-4FA7-AED5-B106E15D5A32}"/>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ECB5820F-4231-4C25-B726-17C5BB968A16}"/>
              </a:ext>
            </a:extLst>
          </p:cNvPr>
          <p:cNvSpPr>
            <a:spLocks noGrp="1"/>
          </p:cNvSpPr>
          <p:nvPr>
            <p:ph type="dt" sz="half" idx="10"/>
          </p:nvPr>
        </p:nvSpPr>
        <p:spPr/>
        <p:txBody>
          <a:bodyPr/>
          <a:lstStyle/>
          <a:p>
            <a:fld id="{67493590-F630-43CB-92B2-D39B446BC524}" type="datetimeFigureOut">
              <a:rPr lang="zh-CN" altLang="en-US" smtClean="0"/>
              <a:t>2020/8/2</a:t>
            </a:fld>
            <a:endParaRPr lang="zh-CN" altLang="en-US"/>
          </a:p>
        </p:txBody>
      </p:sp>
      <p:sp>
        <p:nvSpPr>
          <p:cNvPr id="5" name="页脚占位符 4">
            <a:extLst>
              <a:ext uri="{FF2B5EF4-FFF2-40B4-BE49-F238E27FC236}">
                <a16:creationId xmlns:a16="http://schemas.microsoft.com/office/drawing/2014/main" id="{0D0142B0-F045-4A35-ADD7-4AAD11E5E22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4CC7572-FFB4-4545-8F62-7A4E4DE5B242}"/>
              </a:ext>
            </a:extLst>
          </p:cNvPr>
          <p:cNvSpPr>
            <a:spLocks noGrp="1"/>
          </p:cNvSpPr>
          <p:nvPr>
            <p:ph type="sldNum" sz="quarter" idx="12"/>
          </p:nvPr>
        </p:nvSpPr>
        <p:spPr/>
        <p:txBody>
          <a:bodyPr/>
          <a:lstStyle/>
          <a:p>
            <a:fld id="{B402DA5C-61F4-4A37-BBF1-036D10A146A3}" type="slidenum">
              <a:rPr lang="zh-CN" altLang="en-US" smtClean="0"/>
              <a:t>‹#›</a:t>
            </a:fld>
            <a:endParaRPr lang="zh-CN" altLang="en-US"/>
          </a:p>
        </p:txBody>
      </p:sp>
    </p:spTree>
    <p:extLst>
      <p:ext uri="{BB962C8B-B14F-4D97-AF65-F5344CB8AC3E}">
        <p14:creationId xmlns:p14="http://schemas.microsoft.com/office/powerpoint/2010/main" val="28830674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400863-74D4-4498-9E7D-FE0B11720341}"/>
              </a:ext>
            </a:extLst>
          </p:cNvPr>
          <p:cNvSpPr>
            <a:spLocks noGrp="1"/>
          </p:cNvSpPr>
          <p:nvPr>
            <p:ph type="title"/>
          </p:nvPr>
        </p:nvSpPr>
        <p:spPr>
          <a:xfrm>
            <a:off x="838200" y="365125"/>
            <a:ext cx="10515600" cy="784945"/>
          </a:xfrm>
        </p:spPr>
        <p:txBody>
          <a:bodyPr>
            <a:normAutofit/>
          </a:bodyPr>
          <a:lstStyle>
            <a:lvl1pPr>
              <a:defRPr sz="3200">
                <a:solidFill>
                  <a:srgbClr val="DCFFFF"/>
                </a:solidFill>
                <a:effectLst>
                  <a:glow rad="63500">
                    <a:schemeClr val="accent5">
                      <a:satMod val="175000"/>
                      <a:alpha val="40000"/>
                    </a:schemeClr>
                  </a:glow>
                </a:effectLst>
              </a:defRPr>
            </a:lvl1pPr>
          </a:lstStyle>
          <a:p>
            <a:r>
              <a:rPr lang="zh-CN" altLang="en-US" dirty="0"/>
              <a:t>单击此处编辑母版标题样式</a:t>
            </a:r>
          </a:p>
        </p:txBody>
      </p:sp>
      <p:sp>
        <p:nvSpPr>
          <p:cNvPr id="3" name="内容占位符 2">
            <a:extLst>
              <a:ext uri="{FF2B5EF4-FFF2-40B4-BE49-F238E27FC236}">
                <a16:creationId xmlns:a16="http://schemas.microsoft.com/office/drawing/2014/main" id="{80CCC939-917C-4107-B561-6C06449BFE9C}"/>
              </a:ext>
            </a:extLst>
          </p:cNvPr>
          <p:cNvSpPr>
            <a:spLocks noGrp="1"/>
          </p:cNvSpPr>
          <p:nvPr>
            <p:ph idx="1"/>
          </p:nvPr>
        </p:nvSpPr>
        <p:spPr>
          <a:xfrm>
            <a:off x="838200" y="1150070"/>
            <a:ext cx="10515600" cy="5618376"/>
          </a:xfrm>
        </p:spPr>
        <p:txBody>
          <a:bodyPr>
            <a:normAutofit/>
          </a:bodyPr>
          <a:lstStyle>
            <a:lvl1pPr marL="0" indent="0">
              <a:buFontTx/>
              <a:buNone/>
              <a:defRPr sz="2800">
                <a:solidFill>
                  <a:schemeClr val="accent5">
                    <a:lumMod val="20000"/>
                    <a:lumOff val="80000"/>
                  </a:schemeClr>
                </a:solidFill>
              </a:defRPr>
            </a:lvl1pPr>
            <a:lvl2pPr marL="457200" indent="0">
              <a:buFontTx/>
              <a:buNone/>
              <a:defRPr sz="2400">
                <a:solidFill>
                  <a:schemeClr val="accent5">
                    <a:lumMod val="20000"/>
                    <a:lumOff val="80000"/>
                  </a:schemeClr>
                </a:solidFill>
              </a:defRPr>
            </a:lvl2pPr>
            <a:lvl3pPr marL="914400" indent="0">
              <a:buFontTx/>
              <a:buNone/>
              <a:defRPr sz="2000">
                <a:solidFill>
                  <a:schemeClr val="accent5">
                    <a:lumMod val="20000"/>
                    <a:lumOff val="80000"/>
                  </a:schemeClr>
                </a:solidFill>
              </a:defRPr>
            </a:lvl3pPr>
            <a:lvl4pPr marL="1371600" indent="0">
              <a:buFontTx/>
              <a:buNone/>
              <a:defRPr sz="1800">
                <a:solidFill>
                  <a:schemeClr val="accent5">
                    <a:lumMod val="20000"/>
                    <a:lumOff val="80000"/>
                  </a:schemeClr>
                </a:solidFill>
              </a:defRPr>
            </a:lvl4pPr>
            <a:lvl5pPr marL="1828800" indent="0">
              <a:buFontTx/>
              <a:buNone/>
              <a:defRPr sz="1800">
                <a:solidFill>
                  <a:schemeClr val="accent5">
                    <a:lumMod val="20000"/>
                    <a:lumOff val="80000"/>
                  </a:schemeClr>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74BC1149-BDA8-48DC-B1B8-F4754A8ABE33}"/>
                  </a:ext>
                </a:extLst>
              </p:cNvPr>
              <p:cNvSpPr txBox="1"/>
              <p:nvPr userDrawn="1"/>
            </p:nvSpPr>
            <p:spPr>
              <a:xfrm>
                <a:off x="0" y="0"/>
                <a:ext cx="12192000" cy="369332"/>
              </a:xfrm>
              <a:prstGeom prst="rect">
                <a:avLst/>
              </a:prstGeom>
              <a:noFill/>
            </p:spPr>
            <p:txBody>
              <a:bodyPr wrap="square" rtlCol="0">
                <a:spAutoFit/>
              </a:bodyPr>
              <a:lstStyle/>
              <a:p>
                <a:pPr algn="r"/>
                <a:r>
                  <a:rPr lang="en-US" altLang="zh-CN" sz="1800" dirty="0">
                    <a:solidFill>
                      <a:schemeClr val="bg1"/>
                    </a:solidFill>
                    <a:latin typeface="杨任东竹石体-Regular" panose="02000000000000000000" pitchFamily="2" charset="-122"/>
                    <a:ea typeface="杨任东竹石体-Regular" panose="02000000000000000000" pitchFamily="2" charset="-122"/>
                  </a:rPr>
                  <a:t>OI</a:t>
                </a:r>
                <a:r>
                  <a:rPr lang="zh-CN" altLang="en-US" sz="1800" dirty="0">
                    <a:solidFill>
                      <a:schemeClr val="bg1"/>
                    </a:solidFill>
                    <a:latin typeface="杨任东竹石体-Regular" panose="02000000000000000000" pitchFamily="2" charset="-122"/>
                    <a:ea typeface="杨任东竹石体-Regular" panose="02000000000000000000" pitchFamily="2" charset="-122"/>
                  </a:rPr>
                  <a:t>与一些组合问题 </a:t>
                </a:r>
                <a14:m>
                  <m:oMath xmlns:m="http://schemas.openxmlformats.org/officeDocument/2006/math">
                    <m:sSup>
                      <m:sSupPr>
                        <m:ctrlPr>
                          <a:rPr lang="en-US" altLang="zh-CN" sz="1800" b="0" i="1" smtClean="0">
                            <a:solidFill>
                              <a:schemeClr val="bg1"/>
                            </a:solidFill>
                            <a:latin typeface="Cambria Math" panose="02040503050406030204" pitchFamily="18" charset="0"/>
                            <a:ea typeface="杨任东竹石体-Regular" panose="02000000000000000000" pitchFamily="2" charset="-122"/>
                          </a:rPr>
                        </m:ctrlPr>
                      </m:sSupPr>
                      <m:e>
                        <m:r>
                          <m:rPr>
                            <m:sty m:val="p"/>
                          </m:rPr>
                          <a:rPr lang="en-US" altLang="zh-CN" sz="1800" b="0" i="0" smtClean="0">
                            <a:solidFill>
                              <a:schemeClr val="bg1"/>
                            </a:solidFill>
                            <a:latin typeface="Cambria Math" panose="02040503050406030204" pitchFamily="18" charset="0"/>
                            <a:ea typeface="杨任东竹石体-Regular" panose="02000000000000000000" pitchFamily="2" charset="-122"/>
                          </a:rPr>
                          <m:t>Σ</m:t>
                        </m:r>
                      </m:e>
                      <m:sup>
                        <m:r>
                          <a:rPr lang="en-US" altLang="zh-CN" sz="1800" b="0" i="1" smtClean="0">
                            <a:solidFill>
                              <a:schemeClr val="bg1"/>
                            </a:solidFill>
                            <a:latin typeface="Cambria Math" panose="02040503050406030204" pitchFamily="18" charset="0"/>
                            <a:ea typeface="杨任东竹石体-Regular" panose="02000000000000000000" pitchFamily="2" charset="-122"/>
                          </a:rPr>
                          <m:t>∗</m:t>
                        </m:r>
                      </m:sup>
                    </m:sSup>
                    <m:r>
                      <m:rPr>
                        <m:sty m:val="p"/>
                      </m:rPr>
                      <a:rPr lang="en-US" altLang="zh-CN" sz="1800" b="0" i="1" smtClean="0">
                        <a:solidFill>
                          <a:schemeClr val="bg1"/>
                        </a:solidFill>
                        <a:latin typeface="Cambria Math" panose="02040503050406030204" pitchFamily="18" charset="0"/>
                        <a:ea typeface="杨任东竹石体-Regular" panose="02000000000000000000" pitchFamily="2" charset="-122"/>
                      </a:rPr>
                      <m:t>Studio</m:t>
                    </m:r>
                  </m:oMath>
                </a14:m>
                <a:r>
                  <a:rPr lang="en-US" altLang="zh-CN" i="1" dirty="0">
                    <a:solidFill>
                      <a:schemeClr val="accent1">
                        <a:lumMod val="20000"/>
                        <a:lumOff val="80000"/>
                      </a:schemeClr>
                    </a:solidFill>
                    <a:latin typeface="Monotype Corsiva" panose="03010101010201010101" pitchFamily="66" charset="0"/>
                    <a:ea typeface="杨任东竹石体-Semibold" panose="02000000000000000000" pitchFamily="2" charset="-122"/>
                  </a:rPr>
                  <a:t> CommonAnts</a:t>
                </a:r>
                <a:endParaRPr lang="zh-CN" altLang="en-US" i="1" dirty="0">
                  <a:solidFill>
                    <a:schemeClr val="accent1">
                      <a:lumMod val="20000"/>
                      <a:lumOff val="80000"/>
                    </a:schemeClr>
                  </a:solidFill>
                  <a:latin typeface="Monotype Corsiva" panose="03010101010201010101" pitchFamily="66" charset="0"/>
                  <a:ea typeface="杨任东竹石体-Semibold" panose="02000000000000000000" pitchFamily="2" charset="-122"/>
                </a:endParaRPr>
              </a:p>
            </p:txBody>
          </p:sp>
        </mc:Choice>
        <mc:Fallback xmlns="">
          <p:sp>
            <p:nvSpPr>
              <p:cNvPr id="7" name="文本框 6">
                <a:extLst>
                  <a:ext uri="{FF2B5EF4-FFF2-40B4-BE49-F238E27FC236}">
                    <a16:creationId xmlns:a16="http://schemas.microsoft.com/office/drawing/2014/main" id="{74BC1149-BDA8-48DC-B1B8-F4754A8ABE33}"/>
                  </a:ext>
                </a:extLst>
              </p:cNvPr>
              <p:cNvSpPr txBox="1">
                <a:spLocks noRot="1" noChangeAspect="1" noMove="1" noResize="1" noEditPoints="1" noAdjustHandles="1" noChangeArrowheads="1" noChangeShapeType="1" noTextEdit="1"/>
              </p:cNvSpPr>
              <p:nvPr userDrawn="1"/>
            </p:nvSpPr>
            <p:spPr>
              <a:xfrm>
                <a:off x="0" y="0"/>
                <a:ext cx="12192000" cy="369332"/>
              </a:xfrm>
              <a:prstGeom prst="rect">
                <a:avLst/>
              </a:prstGeom>
              <a:blipFill>
                <a:blip r:embed="rId3"/>
                <a:stretch>
                  <a:fillRect t="-13115" r="-400" b="-2623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7532341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0C8883-5CEC-4F8C-B172-7685CABC21B1}"/>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6AABEB9-D46B-49D9-A47D-57BB8F10E63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19D8D1B2-8C1B-4496-BE35-DE428E4F2736}"/>
              </a:ext>
            </a:extLst>
          </p:cNvPr>
          <p:cNvSpPr>
            <a:spLocks noGrp="1"/>
          </p:cNvSpPr>
          <p:nvPr>
            <p:ph type="dt" sz="half" idx="10"/>
          </p:nvPr>
        </p:nvSpPr>
        <p:spPr/>
        <p:txBody>
          <a:bodyPr/>
          <a:lstStyle/>
          <a:p>
            <a:fld id="{67493590-F630-43CB-92B2-D39B446BC524}" type="datetimeFigureOut">
              <a:rPr lang="zh-CN" altLang="en-US" smtClean="0"/>
              <a:t>2020/8/2</a:t>
            </a:fld>
            <a:endParaRPr lang="zh-CN" altLang="en-US"/>
          </a:p>
        </p:txBody>
      </p:sp>
      <p:sp>
        <p:nvSpPr>
          <p:cNvPr id="5" name="页脚占位符 4">
            <a:extLst>
              <a:ext uri="{FF2B5EF4-FFF2-40B4-BE49-F238E27FC236}">
                <a16:creationId xmlns:a16="http://schemas.microsoft.com/office/drawing/2014/main" id="{E035AC72-A33A-4DEB-8FC1-0A53D994CE8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6970122-5373-44BC-8A42-4BD67545402D}"/>
              </a:ext>
            </a:extLst>
          </p:cNvPr>
          <p:cNvSpPr>
            <a:spLocks noGrp="1"/>
          </p:cNvSpPr>
          <p:nvPr>
            <p:ph type="sldNum" sz="quarter" idx="12"/>
          </p:nvPr>
        </p:nvSpPr>
        <p:spPr/>
        <p:txBody>
          <a:bodyPr/>
          <a:lstStyle/>
          <a:p>
            <a:fld id="{B402DA5C-61F4-4A37-BBF1-036D10A146A3}" type="slidenum">
              <a:rPr lang="zh-CN" altLang="en-US" smtClean="0"/>
              <a:t>‹#›</a:t>
            </a:fld>
            <a:endParaRPr lang="zh-CN" altLang="en-US"/>
          </a:p>
        </p:txBody>
      </p:sp>
    </p:spTree>
    <p:extLst>
      <p:ext uri="{BB962C8B-B14F-4D97-AF65-F5344CB8AC3E}">
        <p14:creationId xmlns:p14="http://schemas.microsoft.com/office/powerpoint/2010/main" val="34561495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D9A039-A4B5-44C7-B6A8-2C7EE582B20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F4FF33A-5393-4E53-A8F9-FD027127A9C4}"/>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C1C99550-D56D-4B14-A7ED-F630C7392F5B}"/>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26A02A79-25AA-4D02-A7F3-BB799F6CDCBA}"/>
              </a:ext>
            </a:extLst>
          </p:cNvPr>
          <p:cNvSpPr>
            <a:spLocks noGrp="1"/>
          </p:cNvSpPr>
          <p:nvPr>
            <p:ph type="dt" sz="half" idx="10"/>
          </p:nvPr>
        </p:nvSpPr>
        <p:spPr/>
        <p:txBody>
          <a:bodyPr/>
          <a:lstStyle/>
          <a:p>
            <a:fld id="{67493590-F630-43CB-92B2-D39B446BC524}" type="datetimeFigureOut">
              <a:rPr lang="zh-CN" altLang="en-US" smtClean="0"/>
              <a:t>2020/8/2</a:t>
            </a:fld>
            <a:endParaRPr lang="zh-CN" altLang="en-US"/>
          </a:p>
        </p:txBody>
      </p:sp>
      <p:sp>
        <p:nvSpPr>
          <p:cNvPr id="6" name="页脚占位符 5">
            <a:extLst>
              <a:ext uri="{FF2B5EF4-FFF2-40B4-BE49-F238E27FC236}">
                <a16:creationId xmlns:a16="http://schemas.microsoft.com/office/drawing/2014/main" id="{1768F123-EC40-46B2-B499-F3BCBF094BB8}"/>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F819A51B-BE6E-46AD-A497-85195868D5C3}"/>
              </a:ext>
            </a:extLst>
          </p:cNvPr>
          <p:cNvSpPr>
            <a:spLocks noGrp="1"/>
          </p:cNvSpPr>
          <p:nvPr>
            <p:ph type="sldNum" sz="quarter" idx="12"/>
          </p:nvPr>
        </p:nvSpPr>
        <p:spPr/>
        <p:txBody>
          <a:bodyPr/>
          <a:lstStyle/>
          <a:p>
            <a:fld id="{B402DA5C-61F4-4A37-BBF1-036D10A146A3}" type="slidenum">
              <a:rPr lang="zh-CN" altLang="en-US" smtClean="0"/>
              <a:t>‹#›</a:t>
            </a:fld>
            <a:endParaRPr lang="zh-CN" altLang="en-US"/>
          </a:p>
        </p:txBody>
      </p:sp>
    </p:spTree>
    <p:extLst>
      <p:ext uri="{BB962C8B-B14F-4D97-AF65-F5344CB8AC3E}">
        <p14:creationId xmlns:p14="http://schemas.microsoft.com/office/powerpoint/2010/main" val="1179253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EA3E47-2F25-415F-95A9-51185B789409}"/>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DA4DBE3-552B-4112-9624-063A3BCB0B3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49D8EEDD-EC3C-4C0F-81B3-B9BCEB0C08D4}"/>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294389AA-8C83-4D9D-BBA1-F27D7A0C93B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96DF852F-BDC2-4185-A552-9AEBCCAAC57B}"/>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12A854CF-C271-4924-BD9F-637FAB7EB135}"/>
              </a:ext>
            </a:extLst>
          </p:cNvPr>
          <p:cNvSpPr>
            <a:spLocks noGrp="1"/>
          </p:cNvSpPr>
          <p:nvPr>
            <p:ph type="dt" sz="half" idx="10"/>
          </p:nvPr>
        </p:nvSpPr>
        <p:spPr/>
        <p:txBody>
          <a:bodyPr/>
          <a:lstStyle/>
          <a:p>
            <a:fld id="{67493590-F630-43CB-92B2-D39B446BC524}" type="datetimeFigureOut">
              <a:rPr lang="zh-CN" altLang="en-US" smtClean="0"/>
              <a:t>2020/8/2</a:t>
            </a:fld>
            <a:endParaRPr lang="zh-CN" altLang="en-US"/>
          </a:p>
        </p:txBody>
      </p:sp>
      <p:sp>
        <p:nvSpPr>
          <p:cNvPr id="8" name="页脚占位符 7">
            <a:extLst>
              <a:ext uri="{FF2B5EF4-FFF2-40B4-BE49-F238E27FC236}">
                <a16:creationId xmlns:a16="http://schemas.microsoft.com/office/drawing/2014/main" id="{6DE0D7E4-A36B-4F53-B7C1-D7F2A8252CF4}"/>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D09FE07D-EEEC-4911-B8CB-9996272CF032}"/>
              </a:ext>
            </a:extLst>
          </p:cNvPr>
          <p:cNvSpPr>
            <a:spLocks noGrp="1"/>
          </p:cNvSpPr>
          <p:nvPr>
            <p:ph type="sldNum" sz="quarter" idx="12"/>
          </p:nvPr>
        </p:nvSpPr>
        <p:spPr/>
        <p:txBody>
          <a:bodyPr/>
          <a:lstStyle/>
          <a:p>
            <a:fld id="{B402DA5C-61F4-4A37-BBF1-036D10A146A3}" type="slidenum">
              <a:rPr lang="zh-CN" altLang="en-US" smtClean="0"/>
              <a:t>‹#›</a:t>
            </a:fld>
            <a:endParaRPr lang="zh-CN" altLang="en-US"/>
          </a:p>
        </p:txBody>
      </p:sp>
    </p:spTree>
    <p:extLst>
      <p:ext uri="{BB962C8B-B14F-4D97-AF65-F5344CB8AC3E}">
        <p14:creationId xmlns:p14="http://schemas.microsoft.com/office/powerpoint/2010/main" val="13168381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599853-EAE9-4ED6-9CB5-1EF00CFDF2C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E25271C-272B-4225-B532-5404DF2032AC}"/>
              </a:ext>
            </a:extLst>
          </p:cNvPr>
          <p:cNvSpPr>
            <a:spLocks noGrp="1"/>
          </p:cNvSpPr>
          <p:nvPr>
            <p:ph type="dt" sz="half" idx="10"/>
          </p:nvPr>
        </p:nvSpPr>
        <p:spPr/>
        <p:txBody>
          <a:bodyPr/>
          <a:lstStyle/>
          <a:p>
            <a:fld id="{67493590-F630-43CB-92B2-D39B446BC524}" type="datetimeFigureOut">
              <a:rPr lang="zh-CN" altLang="en-US" smtClean="0"/>
              <a:t>2020/8/2</a:t>
            </a:fld>
            <a:endParaRPr lang="zh-CN" altLang="en-US"/>
          </a:p>
        </p:txBody>
      </p:sp>
      <p:sp>
        <p:nvSpPr>
          <p:cNvPr id="4" name="页脚占位符 3">
            <a:extLst>
              <a:ext uri="{FF2B5EF4-FFF2-40B4-BE49-F238E27FC236}">
                <a16:creationId xmlns:a16="http://schemas.microsoft.com/office/drawing/2014/main" id="{194C3E72-2B59-4018-971C-D478EB085607}"/>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DA5C6965-E254-417D-A61F-93C2F7CDFEC2}"/>
              </a:ext>
            </a:extLst>
          </p:cNvPr>
          <p:cNvSpPr>
            <a:spLocks noGrp="1"/>
          </p:cNvSpPr>
          <p:nvPr>
            <p:ph type="sldNum" sz="quarter" idx="12"/>
          </p:nvPr>
        </p:nvSpPr>
        <p:spPr/>
        <p:txBody>
          <a:bodyPr/>
          <a:lstStyle/>
          <a:p>
            <a:fld id="{B402DA5C-61F4-4A37-BBF1-036D10A146A3}" type="slidenum">
              <a:rPr lang="zh-CN" altLang="en-US" smtClean="0"/>
              <a:t>‹#›</a:t>
            </a:fld>
            <a:endParaRPr lang="zh-CN" altLang="en-US"/>
          </a:p>
        </p:txBody>
      </p:sp>
    </p:spTree>
    <p:extLst>
      <p:ext uri="{BB962C8B-B14F-4D97-AF65-F5344CB8AC3E}">
        <p14:creationId xmlns:p14="http://schemas.microsoft.com/office/powerpoint/2010/main" val="27675278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EA206AE-3D06-4574-B1FF-2EDE345FD57A}"/>
              </a:ext>
            </a:extLst>
          </p:cNvPr>
          <p:cNvSpPr>
            <a:spLocks noGrp="1"/>
          </p:cNvSpPr>
          <p:nvPr>
            <p:ph type="dt" sz="half" idx="10"/>
          </p:nvPr>
        </p:nvSpPr>
        <p:spPr/>
        <p:txBody>
          <a:bodyPr/>
          <a:lstStyle/>
          <a:p>
            <a:fld id="{67493590-F630-43CB-92B2-D39B446BC524}" type="datetimeFigureOut">
              <a:rPr lang="zh-CN" altLang="en-US" smtClean="0"/>
              <a:t>2020/8/2</a:t>
            </a:fld>
            <a:endParaRPr lang="zh-CN" altLang="en-US"/>
          </a:p>
        </p:txBody>
      </p:sp>
      <p:sp>
        <p:nvSpPr>
          <p:cNvPr id="3" name="页脚占位符 2">
            <a:extLst>
              <a:ext uri="{FF2B5EF4-FFF2-40B4-BE49-F238E27FC236}">
                <a16:creationId xmlns:a16="http://schemas.microsoft.com/office/drawing/2014/main" id="{BAC5C795-5743-4589-9FA6-62A1F525351A}"/>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61AE7BBF-9D53-4634-AA0A-2F00B8B22442}"/>
              </a:ext>
            </a:extLst>
          </p:cNvPr>
          <p:cNvSpPr>
            <a:spLocks noGrp="1"/>
          </p:cNvSpPr>
          <p:nvPr>
            <p:ph type="sldNum" sz="quarter" idx="12"/>
          </p:nvPr>
        </p:nvSpPr>
        <p:spPr/>
        <p:txBody>
          <a:bodyPr/>
          <a:lstStyle/>
          <a:p>
            <a:fld id="{B402DA5C-61F4-4A37-BBF1-036D10A146A3}" type="slidenum">
              <a:rPr lang="zh-CN" altLang="en-US" smtClean="0"/>
              <a:t>‹#›</a:t>
            </a:fld>
            <a:endParaRPr lang="zh-CN" altLang="en-US"/>
          </a:p>
        </p:txBody>
      </p:sp>
    </p:spTree>
    <p:extLst>
      <p:ext uri="{BB962C8B-B14F-4D97-AF65-F5344CB8AC3E}">
        <p14:creationId xmlns:p14="http://schemas.microsoft.com/office/powerpoint/2010/main" val="974925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89B84F1-2C80-468A-980E-6F1F6EBD6A0E}"/>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60CA208-FF41-4379-A74B-2242150AD4E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C1200777-23B6-47A7-99A3-FC9809F70D5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959DFA3F-D28A-4C04-94B9-A02CB77481C9}"/>
              </a:ext>
            </a:extLst>
          </p:cNvPr>
          <p:cNvSpPr>
            <a:spLocks noGrp="1"/>
          </p:cNvSpPr>
          <p:nvPr>
            <p:ph type="dt" sz="half" idx="10"/>
          </p:nvPr>
        </p:nvSpPr>
        <p:spPr/>
        <p:txBody>
          <a:bodyPr/>
          <a:lstStyle/>
          <a:p>
            <a:fld id="{67493590-F630-43CB-92B2-D39B446BC524}" type="datetimeFigureOut">
              <a:rPr lang="zh-CN" altLang="en-US" smtClean="0"/>
              <a:t>2020/8/2</a:t>
            </a:fld>
            <a:endParaRPr lang="zh-CN" altLang="en-US"/>
          </a:p>
        </p:txBody>
      </p:sp>
      <p:sp>
        <p:nvSpPr>
          <p:cNvPr id="6" name="页脚占位符 5">
            <a:extLst>
              <a:ext uri="{FF2B5EF4-FFF2-40B4-BE49-F238E27FC236}">
                <a16:creationId xmlns:a16="http://schemas.microsoft.com/office/drawing/2014/main" id="{FC1CB886-EA64-4F97-B17F-8CE617E9E15F}"/>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BDAC622E-0A81-488D-ADB6-B543C43F1E54}"/>
              </a:ext>
            </a:extLst>
          </p:cNvPr>
          <p:cNvSpPr>
            <a:spLocks noGrp="1"/>
          </p:cNvSpPr>
          <p:nvPr>
            <p:ph type="sldNum" sz="quarter" idx="12"/>
          </p:nvPr>
        </p:nvSpPr>
        <p:spPr/>
        <p:txBody>
          <a:bodyPr/>
          <a:lstStyle/>
          <a:p>
            <a:fld id="{B402DA5C-61F4-4A37-BBF1-036D10A146A3}" type="slidenum">
              <a:rPr lang="zh-CN" altLang="en-US" smtClean="0"/>
              <a:t>‹#›</a:t>
            </a:fld>
            <a:endParaRPr lang="zh-CN" altLang="en-US"/>
          </a:p>
        </p:txBody>
      </p:sp>
    </p:spTree>
    <p:extLst>
      <p:ext uri="{BB962C8B-B14F-4D97-AF65-F5344CB8AC3E}">
        <p14:creationId xmlns:p14="http://schemas.microsoft.com/office/powerpoint/2010/main" val="14518068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6DBC1C-62AE-4AC2-A03E-78F84F895B77}"/>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9F4A9DD-210A-4CBE-A5DF-FF6A69B72E6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437E480-6DF5-4246-8491-383F202ADB4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87492FEB-6C71-4F67-A5E0-BBE608D64115}"/>
              </a:ext>
            </a:extLst>
          </p:cNvPr>
          <p:cNvSpPr>
            <a:spLocks noGrp="1"/>
          </p:cNvSpPr>
          <p:nvPr>
            <p:ph type="dt" sz="half" idx="10"/>
          </p:nvPr>
        </p:nvSpPr>
        <p:spPr/>
        <p:txBody>
          <a:bodyPr/>
          <a:lstStyle/>
          <a:p>
            <a:fld id="{67493590-F630-43CB-92B2-D39B446BC524}" type="datetimeFigureOut">
              <a:rPr lang="zh-CN" altLang="en-US" smtClean="0"/>
              <a:t>2020/8/2</a:t>
            </a:fld>
            <a:endParaRPr lang="zh-CN" altLang="en-US"/>
          </a:p>
        </p:txBody>
      </p:sp>
      <p:sp>
        <p:nvSpPr>
          <p:cNvPr id="6" name="页脚占位符 5">
            <a:extLst>
              <a:ext uri="{FF2B5EF4-FFF2-40B4-BE49-F238E27FC236}">
                <a16:creationId xmlns:a16="http://schemas.microsoft.com/office/drawing/2014/main" id="{5B49562B-3B22-41B6-A53F-726C3DEA6313}"/>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180F5743-562B-431A-B3DF-DDAFFBD09786}"/>
              </a:ext>
            </a:extLst>
          </p:cNvPr>
          <p:cNvSpPr>
            <a:spLocks noGrp="1"/>
          </p:cNvSpPr>
          <p:nvPr>
            <p:ph type="sldNum" sz="quarter" idx="12"/>
          </p:nvPr>
        </p:nvSpPr>
        <p:spPr/>
        <p:txBody>
          <a:bodyPr/>
          <a:lstStyle/>
          <a:p>
            <a:fld id="{B402DA5C-61F4-4A37-BBF1-036D10A146A3}" type="slidenum">
              <a:rPr lang="zh-CN" altLang="en-US" smtClean="0"/>
              <a:t>‹#›</a:t>
            </a:fld>
            <a:endParaRPr lang="zh-CN" altLang="en-US"/>
          </a:p>
        </p:txBody>
      </p:sp>
    </p:spTree>
    <p:extLst>
      <p:ext uri="{BB962C8B-B14F-4D97-AF65-F5344CB8AC3E}">
        <p14:creationId xmlns:p14="http://schemas.microsoft.com/office/powerpoint/2010/main" val="22884647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9C0DBC0A-2B6F-4259-BE7B-2D623C76D13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a:extLst>
              <a:ext uri="{FF2B5EF4-FFF2-40B4-BE49-F238E27FC236}">
                <a16:creationId xmlns:a16="http://schemas.microsoft.com/office/drawing/2014/main" id="{60D83958-C82E-4053-94BD-ECACCC10B16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21D305C3-CE2B-476F-A544-B76555CD7D6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7493590-F630-43CB-92B2-D39B446BC524}" type="datetimeFigureOut">
              <a:rPr lang="zh-CN" altLang="en-US" smtClean="0"/>
              <a:t>2020/8/2</a:t>
            </a:fld>
            <a:endParaRPr lang="zh-CN" altLang="en-US"/>
          </a:p>
        </p:txBody>
      </p:sp>
      <p:sp>
        <p:nvSpPr>
          <p:cNvPr id="5" name="页脚占位符 4">
            <a:extLst>
              <a:ext uri="{FF2B5EF4-FFF2-40B4-BE49-F238E27FC236}">
                <a16:creationId xmlns:a16="http://schemas.microsoft.com/office/drawing/2014/main" id="{7754A449-5475-4D93-9BB9-F651AA934D7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A4F1F064-27DA-4E56-993E-61220D29352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402DA5C-61F4-4A37-BBF1-036D10A146A3}" type="slidenum">
              <a:rPr lang="zh-CN" altLang="en-US" smtClean="0"/>
              <a:t>‹#›</a:t>
            </a:fld>
            <a:endParaRPr lang="zh-CN" altLang="en-US"/>
          </a:p>
        </p:txBody>
      </p:sp>
    </p:spTree>
    <p:extLst>
      <p:ext uri="{BB962C8B-B14F-4D97-AF65-F5344CB8AC3E}">
        <p14:creationId xmlns:p14="http://schemas.microsoft.com/office/powerpoint/2010/main" val="157725655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hyperlink" Target="https://loj.ac/problem/3051"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www.luogu.com.cn/problem/P5548"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loj.ac/problem/2321" TargetMode="Externa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2" Type="http://schemas.openxmlformats.org/officeDocument/2006/relationships/hyperlink" Target="http://uoj.ac/problem/490"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hyperlink" Target="https://loj.ac/problem/560"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hyperlink" Target="http://uoj.ac/problem/480"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hyperlink" Target="https://loj.ac/problem/542"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hyperlink" Target="http://uoj.ac/problem/492"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hyperlink" Target="https://loj.ac/problem/552"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s://loj.ac/problem/3328" TargetMode="Externa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s://loj.ac/problem/2474"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s://loj.ac/problem/578"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s://loj.ac/problem/3325" TargetMode="Externa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hyperlink" Target="https://codeforces.com/gym/101620"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hyperlink" Target="https://codeforces.com/gym/102056/problem/B" TargetMode="Externa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hyperlink" Target="https://loj.ac/problem/2892" TargetMode="Externa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hyperlink" Target="https://loj.ac/problem/3100" TargetMode="Externa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hyperlink" Target="https://loj.ac/problem/3053"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hyperlink" Target="http://matthew99.blog.uoj.ac/blog/5299" TargetMode="External"/><Relationship Id="rId2" Type="http://schemas.openxmlformats.org/officeDocument/2006/relationships/hyperlink" Target="http://entropyincreaser.blog.uoj.ac/blog/5217" TargetMode="Externa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3BA679-4DC3-4508-9488-1C814958D561}"/>
              </a:ext>
            </a:extLst>
          </p:cNvPr>
          <p:cNvSpPr>
            <a:spLocks noGrp="1"/>
          </p:cNvSpPr>
          <p:nvPr>
            <p:ph type="ctrTitle"/>
          </p:nvPr>
        </p:nvSpPr>
        <p:spPr/>
        <p:txBody>
          <a:bodyPr>
            <a:normAutofit fontScale="90000"/>
          </a:bodyPr>
          <a:lstStyle/>
          <a:p>
            <a:br>
              <a:rPr lang="en-US" altLang="zh-CN" sz="4000" dirty="0">
                <a:solidFill>
                  <a:schemeClr val="tx1">
                    <a:lumMod val="50000"/>
                    <a:lumOff val="50000"/>
                  </a:schemeClr>
                </a:solidFill>
              </a:rPr>
            </a:br>
            <a:r>
              <a:rPr lang="zh-CN" altLang="en-US" dirty="0"/>
              <a:t>杂题选讲</a:t>
            </a:r>
            <a:br>
              <a:rPr lang="en-US" altLang="zh-CN" dirty="0"/>
            </a:br>
            <a:r>
              <a:rPr lang="en-US" altLang="zh-CN" sz="3600" dirty="0"/>
              <a:t>OI</a:t>
            </a:r>
            <a:r>
              <a:rPr lang="zh-CN" altLang="en-US" sz="3600" dirty="0"/>
              <a:t>与一些组合问题</a:t>
            </a:r>
          </a:p>
        </p:txBody>
      </p:sp>
      <p:sp>
        <p:nvSpPr>
          <p:cNvPr id="6" name="副标题 5">
            <a:extLst>
              <a:ext uri="{FF2B5EF4-FFF2-40B4-BE49-F238E27FC236}">
                <a16:creationId xmlns:a16="http://schemas.microsoft.com/office/drawing/2014/main" id="{EA83B9E4-F0C7-4648-B13A-EBCC01F7C726}"/>
              </a:ext>
            </a:extLst>
          </p:cNvPr>
          <p:cNvSpPr>
            <a:spLocks noGrp="1"/>
          </p:cNvSpPr>
          <p:nvPr>
            <p:ph type="subTitle" idx="1"/>
          </p:nvPr>
        </p:nvSpPr>
        <p:spPr/>
        <p:txBody>
          <a:bodyPr/>
          <a:lstStyle/>
          <a:p>
            <a:endParaRPr lang="zh-CN" altLang="en-US" dirty="0"/>
          </a:p>
        </p:txBody>
      </p:sp>
    </p:spTree>
    <p:extLst>
      <p:ext uri="{BB962C8B-B14F-4D97-AF65-F5344CB8AC3E}">
        <p14:creationId xmlns:p14="http://schemas.microsoft.com/office/powerpoint/2010/main" val="33618659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BFE5C6-730C-44B6-80B2-E52B2291DC4B}"/>
              </a:ext>
            </a:extLst>
          </p:cNvPr>
          <p:cNvSpPr>
            <a:spLocks noGrp="1"/>
          </p:cNvSpPr>
          <p:nvPr>
            <p:ph type="title"/>
          </p:nvPr>
        </p:nvSpPr>
        <p:spPr/>
        <p:txBody>
          <a:bodyPr/>
          <a:lstStyle/>
          <a:p>
            <a:r>
              <a:rPr lang="zh-CN" altLang="en-US" dirty="0">
                <a:effectLst/>
                <a:hlinkClick r:id="rId2"/>
              </a:rPr>
              <a:t>「十二省联考 </a:t>
            </a:r>
            <a:r>
              <a:rPr lang="en-US" altLang="zh-CN" dirty="0">
                <a:effectLst/>
                <a:hlinkClick r:id="rId2"/>
              </a:rPr>
              <a:t>2019</a:t>
            </a:r>
            <a:r>
              <a:rPr lang="zh-CN" altLang="en-US" dirty="0">
                <a:effectLst/>
                <a:hlinkClick r:id="rId2"/>
              </a:rPr>
              <a:t>」皮配</a:t>
            </a:r>
            <a:endParaRPr lang="zh-CN" altLang="en-US" dirty="0"/>
          </a:p>
        </p:txBody>
      </p:sp>
      <p:sp>
        <p:nvSpPr>
          <p:cNvPr id="3" name="内容占位符 2">
            <a:extLst>
              <a:ext uri="{FF2B5EF4-FFF2-40B4-BE49-F238E27FC236}">
                <a16:creationId xmlns:a16="http://schemas.microsoft.com/office/drawing/2014/main" id="{DB03FF74-1DA3-4F65-9A0A-257952254FE0}"/>
              </a:ext>
            </a:extLst>
          </p:cNvPr>
          <p:cNvSpPr>
            <a:spLocks noGrp="1"/>
          </p:cNvSpPr>
          <p:nvPr>
            <p:ph idx="1"/>
          </p:nvPr>
        </p:nvSpPr>
        <p:spPr/>
        <p:txBody>
          <a:bodyPr>
            <a:normAutofit/>
          </a:bodyPr>
          <a:lstStyle/>
          <a:p>
            <a:r>
              <a:rPr lang="zh-CN" altLang="en-US" dirty="0">
                <a:latin typeface="Cambria Math" panose="02040503050406030204" pitchFamily="18" charset="0"/>
              </a:rPr>
              <a:t>有</a:t>
            </a:r>
            <a:r>
              <a:rPr lang="en-US" altLang="zh-CN" dirty="0">
                <a:latin typeface="Cambria Math" panose="02040503050406030204" pitchFamily="18" charset="0"/>
              </a:rPr>
              <a:t>n</a:t>
            </a:r>
            <a:r>
              <a:rPr lang="zh-CN" altLang="en-US" dirty="0">
                <a:latin typeface="Cambria Math" panose="02040503050406030204" pitchFamily="18" charset="0"/>
              </a:rPr>
              <a:t>（≤</a:t>
            </a:r>
            <a:r>
              <a:rPr lang="en-US" altLang="zh-CN" dirty="0">
                <a:latin typeface="Cambria Math" panose="02040503050406030204" pitchFamily="18" charset="0"/>
              </a:rPr>
              <a:t>1000</a:t>
            </a:r>
            <a:r>
              <a:rPr lang="zh-CN" altLang="en-US" dirty="0">
                <a:latin typeface="Cambria Math" panose="02040503050406030204" pitchFamily="18" charset="0"/>
              </a:rPr>
              <a:t>）组学生（总人数≤</a:t>
            </a:r>
            <a:r>
              <a:rPr lang="en-US" altLang="zh-CN" dirty="0">
                <a:latin typeface="Cambria Math" panose="02040503050406030204" pitchFamily="18" charset="0"/>
              </a:rPr>
              <a:t>2500</a:t>
            </a:r>
            <a:r>
              <a:rPr lang="zh-CN" altLang="en-US" dirty="0">
                <a:latin typeface="Cambria Math" panose="02040503050406030204" pitchFamily="18" charset="0"/>
              </a:rPr>
              <a:t>）分属</a:t>
            </a:r>
            <a:r>
              <a:rPr lang="en-US" altLang="zh-CN" dirty="0">
                <a:latin typeface="Cambria Math" panose="02040503050406030204" pitchFamily="18" charset="0"/>
              </a:rPr>
              <a:t>c</a:t>
            </a:r>
            <a:r>
              <a:rPr lang="zh-CN" altLang="en-US" dirty="0">
                <a:latin typeface="Cambria Math" panose="02040503050406030204" pitchFamily="18" charset="0"/>
              </a:rPr>
              <a:t>座城市。</a:t>
            </a:r>
            <a:endParaRPr lang="en-US" altLang="zh-CN" dirty="0">
              <a:latin typeface="Cambria Math" panose="02040503050406030204" pitchFamily="18" charset="0"/>
            </a:endParaRPr>
          </a:p>
          <a:p>
            <a:r>
              <a:rPr lang="zh-CN" altLang="en-US" b="0" dirty="0">
                <a:latin typeface="Cambria Math" panose="02040503050406030204" pitchFamily="18" charset="0"/>
              </a:rPr>
              <a:t>每组学生要选择四位导师之一。四位导师组成阵营和派系：</a:t>
            </a:r>
            <a:endParaRPr lang="en-US" altLang="zh-CN" b="0" dirty="0">
              <a:latin typeface="Cambria Math" panose="02040503050406030204" pitchFamily="18" charset="0"/>
            </a:endParaRPr>
          </a:p>
          <a:p>
            <a:endParaRPr lang="en-US" altLang="zh-CN" b="0" dirty="0">
              <a:latin typeface="Cambria Math" panose="02040503050406030204" pitchFamily="18" charset="0"/>
            </a:endParaRPr>
          </a:p>
          <a:p>
            <a:endParaRPr lang="en-US" altLang="zh-CN" b="0" dirty="0">
              <a:latin typeface="Cambria Math" panose="02040503050406030204" pitchFamily="18" charset="0"/>
            </a:endParaRPr>
          </a:p>
          <a:p>
            <a:endParaRPr lang="en-US" altLang="zh-CN" b="0" dirty="0">
              <a:latin typeface="Cambria Math" panose="02040503050406030204" pitchFamily="18" charset="0"/>
            </a:endParaRPr>
          </a:p>
          <a:p>
            <a:r>
              <a:rPr lang="zh-CN" altLang="en-US" b="0" dirty="0">
                <a:latin typeface="Cambria Math" panose="02040503050406030204" pitchFamily="18" charset="0"/>
              </a:rPr>
              <a:t>同一城市的学生必须加入相同阵营。</a:t>
            </a:r>
            <a:endParaRPr lang="en-US" altLang="zh-CN" b="0" dirty="0">
              <a:latin typeface="Cambria Math" panose="02040503050406030204" pitchFamily="18" charset="0"/>
            </a:endParaRPr>
          </a:p>
          <a:p>
            <a:r>
              <a:rPr lang="zh-CN" altLang="en-US" b="0" dirty="0">
                <a:latin typeface="Cambria Math" panose="02040503050406030204" pitchFamily="18" charset="0"/>
              </a:rPr>
              <a:t>有</a:t>
            </a:r>
            <a:r>
              <a:rPr lang="en-US" altLang="zh-CN" b="0" dirty="0">
                <a:latin typeface="Cambria Math" panose="02040503050406030204" pitchFamily="18" charset="0"/>
              </a:rPr>
              <a:t>k</a:t>
            </a:r>
            <a:r>
              <a:rPr lang="zh-CN" altLang="en-US" b="0" dirty="0">
                <a:latin typeface="Cambria Math" panose="02040503050406030204" pitchFamily="18" charset="0"/>
              </a:rPr>
              <a:t>（≤</a:t>
            </a:r>
            <a:r>
              <a:rPr lang="en-US" altLang="zh-CN" dirty="0">
                <a:latin typeface="Cambria Math" panose="02040503050406030204" pitchFamily="18" charset="0"/>
              </a:rPr>
              <a:t>30</a:t>
            </a:r>
            <a:r>
              <a:rPr lang="zh-CN" altLang="en-US" b="0" dirty="0">
                <a:latin typeface="Cambria Math" panose="02040503050406030204" pitchFamily="18" charset="0"/>
              </a:rPr>
              <a:t>）组学生各有一个不能选择的导师。</a:t>
            </a:r>
            <a:endParaRPr lang="en-US" altLang="zh-CN" b="0" dirty="0">
              <a:latin typeface="Cambria Math" panose="02040503050406030204" pitchFamily="18" charset="0"/>
            </a:endParaRPr>
          </a:p>
          <a:p>
            <a:r>
              <a:rPr lang="zh-CN" altLang="en-US" dirty="0">
                <a:latin typeface="Cambria Math" panose="02040503050406030204" pitchFamily="18" charset="0"/>
              </a:rPr>
              <a:t>每个阵营和派系有一个人数上限。</a:t>
            </a:r>
            <a:endParaRPr lang="en-US" altLang="zh-CN" dirty="0">
              <a:latin typeface="Cambria Math" panose="02040503050406030204" pitchFamily="18" charset="0"/>
            </a:endParaRPr>
          </a:p>
          <a:p>
            <a:r>
              <a:rPr lang="zh-CN" altLang="en-US" dirty="0">
                <a:latin typeface="Cambria Math" panose="02040503050406030204" pitchFamily="18" charset="0"/>
              </a:rPr>
              <a:t>求方案数</a:t>
            </a:r>
            <a:r>
              <a:rPr lang="en-US" altLang="zh-CN" dirty="0">
                <a:latin typeface="Cambria Math" panose="02040503050406030204" pitchFamily="18" charset="0"/>
              </a:rPr>
              <a:t>mod 998244353</a:t>
            </a:r>
            <a:r>
              <a:rPr lang="zh-CN" altLang="en-US" dirty="0">
                <a:latin typeface="Cambria Math" panose="02040503050406030204" pitchFamily="18" charset="0"/>
              </a:rPr>
              <a:t>。</a:t>
            </a:r>
            <a:endParaRPr lang="zh-CN" altLang="en-US" strike="sngStrike" dirty="0"/>
          </a:p>
        </p:txBody>
      </p:sp>
      <p:graphicFrame>
        <p:nvGraphicFramePr>
          <p:cNvPr id="4" name="表格 4">
            <a:extLst>
              <a:ext uri="{FF2B5EF4-FFF2-40B4-BE49-F238E27FC236}">
                <a16:creationId xmlns:a16="http://schemas.microsoft.com/office/drawing/2014/main" id="{0E101CE4-1780-4E35-B293-1DB02B794903}"/>
              </a:ext>
            </a:extLst>
          </p:cNvPr>
          <p:cNvGraphicFramePr>
            <a:graphicFrameLocks noGrp="1"/>
          </p:cNvGraphicFramePr>
          <p:nvPr>
            <p:extLst>
              <p:ext uri="{D42A27DB-BD31-4B8C-83A1-F6EECF244321}">
                <p14:modId xmlns:p14="http://schemas.microsoft.com/office/powerpoint/2010/main" val="462769935"/>
              </p:ext>
            </p:extLst>
          </p:nvPr>
        </p:nvGraphicFramePr>
        <p:xfrm>
          <a:off x="4768851" y="2290478"/>
          <a:ext cx="2654298" cy="1112520"/>
        </p:xfrm>
        <a:graphic>
          <a:graphicData uri="http://schemas.openxmlformats.org/drawingml/2006/table">
            <a:tbl>
              <a:tblPr firstRow="1" bandRow="1">
                <a:tableStyleId>{073A0DAA-6AF3-43AB-8588-CEC1D06C72B9}</a:tableStyleId>
              </a:tblPr>
              <a:tblGrid>
                <a:gridCol w="884766">
                  <a:extLst>
                    <a:ext uri="{9D8B030D-6E8A-4147-A177-3AD203B41FA5}">
                      <a16:colId xmlns:a16="http://schemas.microsoft.com/office/drawing/2014/main" val="500793162"/>
                    </a:ext>
                  </a:extLst>
                </a:gridCol>
                <a:gridCol w="884766">
                  <a:extLst>
                    <a:ext uri="{9D8B030D-6E8A-4147-A177-3AD203B41FA5}">
                      <a16:colId xmlns:a16="http://schemas.microsoft.com/office/drawing/2014/main" val="2319179133"/>
                    </a:ext>
                  </a:extLst>
                </a:gridCol>
                <a:gridCol w="884766">
                  <a:extLst>
                    <a:ext uri="{9D8B030D-6E8A-4147-A177-3AD203B41FA5}">
                      <a16:colId xmlns:a16="http://schemas.microsoft.com/office/drawing/2014/main" val="451929169"/>
                    </a:ext>
                  </a:extLst>
                </a:gridCol>
              </a:tblGrid>
              <a:tr h="370840">
                <a:tc>
                  <a:txBody>
                    <a:bodyPr/>
                    <a:lstStyle/>
                    <a:p>
                      <a:endParaRPr lang="zh-CN" altLang="en-US" dirty="0"/>
                    </a:p>
                  </a:txBody>
                  <a:tcPr/>
                </a:tc>
                <a:tc>
                  <a:txBody>
                    <a:bodyPr/>
                    <a:lstStyle/>
                    <a:p>
                      <a:r>
                        <a:rPr lang="zh-CN" altLang="en-US" dirty="0"/>
                        <a:t>红阵营</a:t>
                      </a:r>
                    </a:p>
                  </a:txBody>
                  <a:tcPr/>
                </a:tc>
                <a:tc>
                  <a:txBody>
                    <a:bodyPr/>
                    <a:lstStyle/>
                    <a:p>
                      <a:r>
                        <a:rPr lang="zh-CN" altLang="en-US" dirty="0"/>
                        <a:t>蓝阵营</a:t>
                      </a:r>
                    </a:p>
                  </a:txBody>
                  <a:tcPr/>
                </a:tc>
                <a:extLst>
                  <a:ext uri="{0D108BD9-81ED-4DB2-BD59-A6C34878D82A}">
                    <a16:rowId xmlns:a16="http://schemas.microsoft.com/office/drawing/2014/main" val="927957055"/>
                  </a:ext>
                </a:extLst>
              </a:tr>
              <a:tr h="370840">
                <a:tc>
                  <a:txBody>
                    <a:bodyPr/>
                    <a:lstStyle/>
                    <a:p>
                      <a:r>
                        <a:rPr lang="en-US" altLang="zh-CN" dirty="0"/>
                        <a:t>Y</a:t>
                      </a:r>
                      <a:r>
                        <a:rPr lang="zh-CN" altLang="en-US" dirty="0"/>
                        <a:t>派系</a:t>
                      </a:r>
                    </a:p>
                  </a:txBody>
                  <a:tcPr/>
                </a:tc>
                <a:tc>
                  <a:txBody>
                    <a:bodyPr/>
                    <a:lstStyle/>
                    <a:p>
                      <a:r>
                        <a:rPr lang="en-US" altLang="zh-CN" dirty="0"/>
                        <a:t>A</a:t>
                      </a:r>
                      <a:endParaRPr lang="zh-CN" altLang="en-US" dirty="0"/>
                    </a:p>
                  </a:txBody>
                  <a:tcPr/>
                </a:tc>
                <a:tc>
                  <a:txBody>
                    <a:bodyPr/>
                    <a:lstStyle/>
                    <a:p>
                      <a:r>
                        <a:rPr lang="en-US" altLang="zh-CN" dirty="0"/>
                        <a:t>B</a:t>
                      </a:r>
                      <a:endParaRPr lang="zh-CN" altLang="en-US" dirty="0"/>
                    </a:p>
                  </a:txBody>
                  <a:tcPr/>
                </a:tc>
                <a:extLst>
                  <a:ext uri="{0D108BD9-81ED-4DB2-BD59-A6C34878D82A}">
                    <a16:rowId xmlns:a16="http://schemas.microsoft.com/office/drawing/2014/main" val="3199158971"/>
                  </a:ext>
                </a:extLst>
              </a:tr>
              <a:tr h="370840">
                <a:tc>
                  <a:txBody>
                    <a:bodyPr/>
                    <a:lstStyle/>
                    <a:p>
                      <a:r>
                        <a:rPr lang="en-US" altLang="zh-CN" dirty="0"/>
                        <a:t>R</a:t>
                      </a:r>
                      <a:r>
                        <a:rPr lang="zh-CN" altLang="en-US" dirty="0"/>
                        <a:t>派系</a:t>
                      </a:r>
                    </a:p>
                  </a:txBody>
                  <a:tcPr/>
                </a:tc>
                <a:tc>
                  <a:txBody>
                    <a:bodyPr/>
                    <a:lstStyle/>
                    <a:p>
                      <a:r>
                        <a:rPr lang="en-US" altLang="zh-CN" dirty="0"/>
                        <a:t>C</a:t>
                      </a:r>
                      <a:endParaRPr lang="zh-CN" altLang="en-US" dirty="0"/>
                    </a:p>
                  </a:txBody>
                  <a:tcPr/>
                </a:tc>
                <a:tc>
                  <a:txBody>
                    <a:bodyPr/>
                    <a:lstStyle/>
                    <a:p>
                      <a:r>
                        <a:rPr lang="en-US" altLang="zh-CN" dirty="0"/>
                        <a:t>D</a:t>
                      </a:r>
                      <a:endParaRPr lang="zh-CN" altLang="en-US" dirty="0"/>
                    </a:p>
                  </a:txBody>
                  <a:tcPr/>
                </a:tc>
                <a:extLst>
                  <a:ext uri="{0D108BD9-81ED-4DB2-BD59-A6C34878D82A}">
                    <a16:rowId xmlns:a16="http://schemas.microsoft.com/office/drawing/2014/main" val="1520009066"/>
                  </a:ext>
                </a:extLst>
              </a:tr>
            </a:tbl>
          </a:graphicData>
        </a:graphic>
      </p:graphicFrame>
    </p:spTree>
    <p:extLst>
      <p:ext uri="{BB962C8B-B14F-4D97-AF65-F5344CB8AC3E}">
        <p14:creationId xmlns:p14="http://schemas.microsoft.com/office/powerpoint/2010/main" val="39567376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6D93B6-8A6B-4DF4-A2FF-2F1ADC002A08}"/>
              </a:ext>
            </a:extLst>
          </p:cNvPr>
          <p:cNvSpPr>
            <a:spLocks noGrp="1"/>
          </p:cNvSpPr>
          <p:nvPr>
            <p:ph type="title"/>
          </p:nvPr>
        </p:nvSpPr>
        <p:spPr/>
        <p:txBody>
          <a:bodyPr/>
          <a:lstStyle/>
          <a:p>
            <a:r>
              <a:rPr lang="en-US" altLang="zh-CN" dirty="0">
                <a:hlinkClick r:id="rId2"/>
              </a:rPr>
              <a:t>[BJ United Round #3] </a:t>
            </a:r>
            <a:r>
              <a:rPr lang="zh-CN" altLang="en-US" dirty="0">
                <a:hlinkClick r:id="rId2"/>
              </a:rPr>
              <a:t>押韵</a:t>
            </a:r>
            <a:endParaRPr lang="zh-CN" altLang="en-US" dirty="0"/>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B31F2648-9476-45B3-A311-4B91F435BC2A}"/>
                  </a:ext>
                </a:extLst>
              </p:cNvPr>
              <p:cNvSpPr>
                <a:spLocks noGrp="1"/>
              </p:cNvSpPr>
              <p:nvPr>
                <p:ph idx="1"/>
              </p:nvPr>
            </p:nvSpPr>
            <p:spPr/>
            <p:txBody>
              <a:bodyPr/>
              <a:lstStyle/>
              <a:p>
                <a:r>
                  <a:rPr lang="zh-CN" altLang="en-US" dirty="0">
                    <a:latin typeface="Cambria Math" panose="02040503050406030204" pitchFamily="18" charset="0"/>
                  </a:rPr>
                  <a:t>一个长</a:t>
                </a:r>
                <a:r>
                  <a:rPr lang="en-US" altLang="zh-CN" dirty="0" err="1">
                    <a:latin typeface="Cambria Math" panose="02040503050406030204" pitchFamily="18" charset="0"/>
                  </a:rPr>
                  <a:t>nd</a:t>
                </a:r>
                <a:r>
                  <a:rPr lang="zh-CN" altLang="en-US" dirty="0">
                    <a:latin typeface="Cambria Math" panose="02040503050406030204" pitchFamily="18" charset="0"/>
                  </a:rPr>
                  <a:t>的序列，每个位置要染成</a:t>
                </a:r>
                <a:r>
                  <a:rPr lang="en-US" altLang="zh-CN" dirty="0">
                    <a:latin typeface="Cambria Math" panose="02040503050406030204" pitchFamily="18" charset="0"/>
                  </a:rPr>
                  <a:t>k</a:t>
                </a:r>
                <a:r>
                  <a:rPr lang="zh-CN" altLang="en-US" dirty="0">
                    <a:latin typeface="Cambria Math" panose="02040503050406030204" pitchFamily="18" charset="0"/>
                  </a:rPr>
                  <a:t>种颜色之一，要求每种颜色出现次数都是</a:t>
                </a:r>
                <a:r>
                  <a:rPr lang="en-US" altLang="zh-CN" dirty="0">
                    <a:latin typeface="Cambria Math" panose="02040503050406030204" pitchFamily="18" charset="0"/>
                  </a:rPr>
                  <a:t>d</a:t>
                </a:r>
                <a:r>
                  <a:rPr lang="zh-CN" altLang="en-US" dirty="0">
                    <a:latin typeface="Cambria Math" panose="02040503050406030204" pitchFamily="18" charset="0"/>
                  </a:rPr>
                  <a:t>的倍数。</a:t>
                </a:r>
                <a:endParaRPr lang="en-US" altLang="zh-CN" dirty="0">
                  <a:latin typeface="Cambria Math" panose="02040503050406030204" pitchFamily="18" charset="0"/>
                </a:endParaRPr>
              </a:p>
              <a:p>
                <a:r>
                  <a:rPr lang="zh-CN" altLang="en-US" dirty="0">
                    <a:latin typeface="Cambria Math" panose="02040503050406030204" pitchFamily="18" charset="0"/>
                  </a:rPr>
                  <a:t>求方案数</a:t>
                </a:r>
                <a:r>
                  <a:rPr lang="en-US" altLang="zh-CN" dirty="0">
                    <a:latin typeface="Cambria Math" panose="02040503050406030204" pitchFamily="18" charset="0"/>
                  </a:rPr>
                  <a:t>mod </a:t>
                </a:r>
                <a:r>
                  <a:rPr lang="en-US" altLang="zh-CN" dirty="0"/>
                  <a:t>1049874433</a:t>
                </a:r>
                <a:r>
                  <a:rPr lang="zh-CN" altLang="en-US" dirty="0"/>
                  <a:t>。</a:t>
                </a:r>
                <a:endParaRPr lang="en-US" altLang="zh-CN" dirty="0"/>
              </a:p>
              <a:p>
                <a:r>
                  <a:rPr lang="en-US" altLang="zh-CN" dirty="0">
                    <a:latin typeface="Cambria Math" panose="02040503050406030204" pitchFamily="18" charset="0"/>
                  </a:rPr>
                  <a:t>n</a:t>
                </a:r>
                <a:r>
                  <a:rPr lang="zh-CN" altLang="en-US" dirty="0">
                    <a:latin typeface="Cambria Math" panose="02040503050406030204" pitchFamily="18" charset="0"/>
                  </a:rPr>
                  <a:t>≤</a:t>
                </a:r>
                <a:r>
                  <a:rPr lang="en-US" altLang="zh-CN" dirty="0">
                    <a:latin typeface="Cambria Math" panose="02040503050406030204" pitchFamily="18" charset="0"/>
                  </a:rPr>
                  <a:t>10</a:t>
                </a:r>
                <a:r>
                  <a:rPr lang="en-US" altLang="zh-CN" baseline="30000" dirty="0">
                    <a:latin typeface="Cambria Math" panose="02040503050406030204" pitchFamily="18" charset="0"/>
                  </a:rPr>
                  <a:t>9</a:t>
                </a:r>
                <a:r>
                  <a:rPr lang="en-US" altLang="zh-CN" dirty="0">
                    <a:latin typeface="Cambria Math" panose="02040503050406030204" pitchFamily="18" charset="0"/>
                  </a:rPr>
                  <a:t> k</a:t>
                </a:r>
                <a:r>
                  <a:rPr lang="zh-CN" altLang="en-US" dirty="0">
                    <a:latin typeface="Cambria Math" panose="02040503050406030204" pitchFamily="18" charset="0"/>
                  </a:rPr>
                  <a:t>≤</a:t>
                </a:r>
                <a:r>
                  <a:rPr lang="en-US" altLang="zh-CN" dirty="0">
                    <a:latin typeface="Cambria Math" panose="02040503050406030204" pitchFamily="18" charset="0"/>
                  </a:rPr>
                  <a:t>2000 d=1,2,3,4,6</a:t>
                </a:r>
              </a:p>
              <a:p>
                <a:endParaRPr lang="en-US" altLang="zh-CN" dirty="0">
                  <a:latin typeface="Cambria Math" panose="02040503050406030204" pitchFamily="18" charset="0"/>
                </a:endParaRPr>
              </a:p>
              <a:p>
                <a14:m>
                  <m:oMath xmlns:m="http://schemas.openxmlformats.org/officeDocument/2006/math">
                    <m:r>
                      <a:rPr lang="en-US" altLang="zh-CN" i="1" smtClean="0">
                        <a:solidFill>
                          <a:schemeClr val="bg1">
                            <a:lumMod val="75000"/>
                          </a:schemeClr>
                        </a:solidFill>
                        <a:latin typeface="Cambria Math" panose="02040503050406030204" pitchFamily="18" charset="0"/>
                      </a:rPr>
                      <m:t>[</m:t>
                    </m:r>
                    <m:r>
                      <a:rPr lang="en-US" altLang="zh-CN" i="1" smtClean="0">
                        <a:solidFill>
                          <a:schemeClr val="bg1">
                            <a:lumMod val="75000"/>
                          </a:schemeClr>
                        </a:solidFill>
                        <a:latin typeface="Cambria Math" panose="02040503050406030204" pitchFamily="18" charset="0"/>
                      </a:rPr>
                      <m:t>ℤ</m:t>
                    </m:r>
                    <m:r>
                      <a:rPr lang="en-US" altLang="zh-CN" i="1" smtClean="0">
                        <a:solidFill>
                          <a:schemeClr val="bg1">
                            <a:lumMod val="75000"/>
                          </a:schemeClr>
                        </a:solidFill>
                        <a:latin typeface="Cambria Math" panose="02040503050406030204" pitchFamily="18" charset="0"/>
                      </a:rPr>
                      <m:t>:</m:t>
                    </m:r>
                    <m:r>
                      <a:rPr lang="en-US" altLang="zh-CN" i="1" smtClean="0">
                        <a:solidFill>
                          <a:schemeClr val="bg1">
                            <a:lumMod val="75000"/>
                          </a:schemeClr>
                        </a:solidFill>
                        <a:latin typeface="Cambria Math" panose="02040503050406030204" pitchFamily="18" charset="0"/>
                      </a:rPr>
                      <m:t>ℤ</m:t>
                    </m:r>
                    <m:r>
                      <a:rPr lang="en-US" altLang="zh-CN" i="1" smtClean="0">
                        <a:solidFill>
                          <a:schemeClr val="bg1">
                            <a:lumMod val="75000"/>
                          </a:schemeClr>
                        </a:solidFill>
                        <a:latin typeface="Cambria Math" panose="02040503050406030204" pitchFamily="18" charset="0"/>
                      </a:rPr>
                      <m:t>(</m:t>
                    </m:r>
                    <m:sSub>
                      <m:sSubPr>
                        <m:ctrlPr>
                          <a:rPr lang="en-US" altLang="zh-CN" b="0" i="1" smtClean="0">
                            <a:solidFill>
                              <a:schemeClr val="bg1">
                                <a:lumMod val="75000"/>
                              </a:schemeClr>
                            </a:solidFill>
                            <a:latin typeface="Cambria Math" panose="02040503050406030204" pitchFamily="18" charset="0"/>
                          </a:rPr>
                        </m:ctrlPr>
                      </m:sSubPr>
                      <m:e>
                        <m:r>
                          <m:rPr>
                            <m:sty m:val="p"/>
                          </m:rPr>
                          <a:rPr lang="en-US" altLang="zh-CN" i="1">
                            <a:solidFill>
                              <a:schemeClr val="bg1">
                                <a:lumMod val="75000"/>
                              </a:schemeClr>
                            </a:solidFill>
                            <a:latin typeface="Cambria Math" panose="02040503050406030204" pitchFamily="18" charset="0"/>
                          </a:rPr>
                          <m:t>ω</m:t>
                        </m:r>
                      </m:e>
                      <m:sub>
                        <m:r>
                          <a:rPr lang="en-US" altLang="zh-CN" b="0" i="1" smtClean="0">
                            <a:solidFill>
                              <a:schemeClr val="bg1">
                                <a:lumMod val="75000"/>
                              </a:schemeClr>
                            </a:solidFill>
                            <a:latin typeface="Cambria Math" panose="02040503050406030204" pitchFamily="18" charset="0"/>
                          </a:rPr>
                          <m:t>𝑥</m:t>
                        </m:r>
                      </m:sub>
                    </m:sSub>
                    <m:r>
                      <a:rPr lang="en-US" altLang="zh-CN" i="1" smtClean="0">
                        <a:solidFill>
                          <a:schemeClr val="bg1">
                            <a:lumMod val="75000"/>
                          </a:schemeClr>
                        </a:solidFill>
                        <a:latin typeface="Cambria Math" panose="02040503050406030204" pitchFamily="18" charset="0"/>
                      </a:rPr>
                      <m:t>)]</m:t>
                    </m:r>
                  </m:oMath>
                </a14:m>
                <a:r>
                  <a:rPr lang="zh-CN" altLang="en-US" dirty="0">
                    <a:solidFill>
                      <a:schemeClr val="bg1">
                        <a:lumMod val="75000"/>
                      </a:schemeClr>
                    </a:solidFill>
                  </a:rPr>
                  <a:t>有限，当且仅当</a:t>
                </a:r>
                <a14:m>
                  <m:oMath xmlns:m="http://schemas.openxmlformats.org/officeDocument/2006/math">
                    <m:r>
                      <a:rPr lang="en-US" altLang="zh-CN" b="0" i="1" smtClean="0">
                        <a:solidFill>
                          <a:schemeClr val="bg1">
                            <a:lumMod val="75000"/>
                          </a:schemeClr>
                        </a:solidFill>
                        <a:latin typeface="Cambria Math" panose="02040503050406030204" pitchFamily="18" charset="0"/>
                      </a:rPr>
                      <m:t>𝑥</m:t>
                    </m:r>
                    <m:r>
                      <a:rPr lang="en-US" altLang="zh-CN" b="0" i="1" smtClean="0">
                        <a:solidFill>
                          <a:schemeClr val="bg1">
                            <a:lumMod val="75000"/>
                          </a:schemeClr>
                        </a:solidFill>
                        <a:latin typeface="Cambria Math" panose="02040503050406030204" pitchFamily="18" charset="0"/>
                      </a:rPr>
                      <m:t>=1,2,3,4,6</m:t>
                    </m:r>
                  </m:oMath>
                </a14:m>
                <a:endParaRPr lang="zh-CN" altLang="en-US" dirty="0">
                  <a:solidFill>
                    <a:schemeClr val="bg1">
                      <a:lumMod val="75000"/>
                    </a:schemeClr>
                  </a:solidFill>
                </a:endParaRPr>
              </a:p>
              <a:p>
                <a:endParaRPr lang="zh-CN" altLang="en-US" dirty="0"/>
              </a:p>
            </p:txBody>
          </p:sp>
        </mc:Choice>
        <mc:Fallback>
          <p:sp>
            <p:nvSpPr>
              <p:cNvPr id="3" name="内容占位符 2">
                <a:extLst>
                  <a:ext uri="{FF2B5EF4-FFF2-40B4-BE49-F238E27FC236}">
                    <a16:creationId xmlns:a16="http://schemas.microsoft.com/office/drawing/2014/main" id="{B31F2648-9476-45B3-A311-4B91F435BC2A}"/>
                  </a:ext>
                </a:extLst>
              </p:cNvPr>
              <p:cNvSpPr>
                <a:spLocks noGrp="1" noRot="1" noChangeAspect="1" noMove="1" noResize="1" noEditPoints="1" noAdjustHandles="1" noChangeArrowheads="1" noChangeShapeType="1" noTextEdit="1"/>
              </p:cNvSpPr>
              <p:nvPr>
                <p:ph idx="1"/>
              </p:nvPr>
            </p:nvSpPr>
            <p:spPr>
              <a:blipFill>
                <a:blip r:embed="rId3"/>
                <a:stretch>
                  <a:fillRect l="-1217" t="-228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0609531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D92E76-B411-473E-8953-01C7E7143B67}"/>
              </a:ext>
            </a:extLst>
          </p:cNvPr>
          <p:cNvSpPr>
            <a:spLocks noGrp="1"/>
          </p:cNvSpPr>
          <p:nvPr>
            <p:ph type="title"/>
          </p:nvPr>
        </p:nvSpPr>
        <p:spPr/>
        <p:txBody>
          <a:bodyPr/>
          <a:lstStyle/>
          <a:p>
            <a:r>
              <a:rPr lang="zh-CN" altLang="en-US" dirty="0">
                <a:effectLst/>
                <a:hlinkClick r:id="rId2"/>
              </a:rPr>
              <a:t>「清华集训 </a:t>
            </a:r>
            <a:r>
              <a:rPr lang="en-US" altLang="zh-CN" dirty="0">
                <a:effectLst/>
                <a:hlinkClick r:id="rId2"/>
              </a:rPr>
              <a:t>2017</a:t>
            </a:r>
            <a:r>
              <a:rPr lang="zh-CN" altLang="en-US" dirty="0">
                <a:effectLst/>
                <a:hlinkClick r:id="rId2"/>
              </a:rPr>
              <a:t>」无限之环</a:t>
            </a:r>
            <a:endParaRPr lang="zh-CN" altLang="en-US" dirty="0"/>
          </a:p>
        </p:txBody>
      </p:sp>
      <p:sp>
        <p:nvSpPr>
          <p:cNvPr id="3" name="内容占位符 2">
            <a:extLst>
              <a:ext uri="{FF2B5EF4-FFF2-40B4-BE49-F238E27FC236}">
                <a16:creationId xmlns:a16="http://schemas.microsoft.com/office/drawing/2014/main" id="{0D9B2315-B7F8-44BA-B0D1-6A301AA86496}"/>
              </a:ext>
            </a:extLst>
          </p:cNvPr>
          <p:cNvSpPr>
            <a:spLocks noGrp="1"/>
          </p:cNvSpPr>
          <p:nvPr>
            <p:ph idx="1"/>
          </p:nvPr>
        </p:nvSpPr>
        <p:spPr/>
        <p:txBody>
          <a:bodyPr/>
          <a:lstStyle/>
          <a:p>
            <a:r>
              <a:rPr lang="zh-CN" altLang="en-US" dirty="0"/>
              <a:t>接水管游戏：一个</a:t>
            </a:r>
            <a:r>
              <a:rPr lang="en-US" altLang="zh-CN" dirty="0" err="1"/>
              <a:t>n×n</a:t>
            </a:r>
            <a:r>
              <a:rPr lang="zh-CN" altLang="en-US" dirty="0"/>
              <a:t>的网格状棋盘，每格是</a:t>
            </a:r>
            <a:r>
              <a:rPr lang="en-US" altLang="zh-CN" dirty="0"/>
              <a:t>15</a:t>
            </a:r>
            <a:r>
              <a:rPr lang="zh-CN" altLang="en-US" dirty="0"/>
              <a:t>种水管之一。</a:t>
            </a:r>
            <a:endParaRPr lang="en-US" altLang="zh-CN" dirty="0"/>
          </a:p>
          <a:p>
            <a:endParaRPr lang="en-US" altLang="zh-CN" dirty="0"/>
          </a:p>
          <a:p>
            <a:endParaRPr lang="en-US" altLang="zh-CN" dirty="0"/>
          </a:p>
          <a:p>
            <a:endParaRPr lang="en-US" altLang="zh-CN" dirty="0"/>
          </a:p>
          <a:p>
            <a:endParaRPr lang="en-US" altLang="zh-CN" dirty="0"/>
          </a:p>
          <a:p>
            <a:r>
              <a:rPr lang="zh-CN" altLang="en-US" dirty="0"/>
              <a:t>你可以逆时针或顺时针旋转任意非直线型水管任意次（</a:t>
            </a:r>
            <a:r>
              <a:rPr lang="en-US" altLang="zh-CN" dirty="0"/>
              <a:t>13</a:t>
            </a:r>
            <a:r>
              <a:rPr lang="zh-CN" altLang="en-US" dirty="0"/>
              <a:t>种）。</a:t>
            </a:r>
            <a:endParaRPr lang="en-US" altLang="zh-CN" dirty="0"/>
          </a:p>
          <a:p>
            <a:r>
              <a:rPr lang="zh-CN" altLang="en-US" dirty="0"/>
              <a:t>给定初始局面，要求你旋转水管使得最终不存在断头，最小化旋转总度数。</a:t>
            </a:r>
            <a:endParaRPr lang="en-US" altLang="zh-CN" dirty="0"/>
          </a:p>
        </p:txBody>
      </p:sp>
      <p:pic>
        <p:nvPicPr>
          <p:cNvPr id="1026" name="Picture 2">
            <a:extLst>
              <a:ext uri="{FF2B5EF4-FFF2-40B4-BE49-F238E27FC236}">
                <a16:creationId xmlns:a16="http://schemas.microsoft.com/office/drawing/2014/main" id="{70775765-9FEF-4737-8A80-A0D6FBAC9D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54220" y="1828800"/>
            <a:ext cx="1458410" cy="16002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EC7FA14E-F0EA-41FA-9386-D7488BD2B12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12630" y="1850645"/>
            <a:ext cx="1458410" cy="15565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15457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1BDDA6-FBA7-4605-851B-395BA3BE4F60}"/>
              </a:ext>
            </a:extLst>
          </p:cNvPr>
          <p:cNvSpPr>
            <a:spLocks noGrp="1"/>
          </p:cNvSpPr>
          <p:nvPr>
            <p:ph type="title"/>
          </p:nvPr>
        </p:nvSpPr>
        <p:spPr/>
        <p:txBody>
          <a:bodyPr/>
          <a:lstStyle/>
          <a:p>
            <a:r>
              <a:rPr lang="en-US" altLang="zh-CN" dirty="0">
                <a:effectLst/>
                <a:hlinkClick r:id="rId2"/>
              </a:rPr>
              <a:t>【CSP-S 2019】</a:t>
            </a:r>
            <a:r>
              <a:rPr lang="zh-CN" altLang="en-US" dirty="0">
                <a:effectLst/>
                <a:hlinkClick r:id="rId2"/>
              </a:rPr>
              <a:t>树上的数</a:t>
            </a:r>
            <a:endParaRPr lang="zh-CN" altLang="en-US" dirty="0"/>
          </a:p>
        </p:txBody>
      </p:sp>
      <p:sp>
        <p:nvSpPr>
          <p:cNvPr id="3" name="内容占位符 2">
            <a:extLst>
              <a:ext uri="{FF2B5EF4-FFF2-40B4-BE49-F238E27FC236}">
                <a16:creationId xmlns:a16="http://schemas.microsoft.com/office/drawing/2014/main" id="{39427C0F-B721-40C0-B971-128D89DD2B45}"/>
              </a:ext>
            </a:extLst>
          </p:cNvPr>
          <p:cNvSpPr>
            <a:spLocks noGrp="1"/>
          </p:cNvSpPr>
          <p:nvPr>
            <p:ph idx="1"/>
          </p:nvPr>
        </p:nvSpPr>
        <p:spPr/>
        <p:txBody>
          <a:bodyPr/>
          <a:lstStyle/>
          <a:p>
            <a:r>
              <a:rPr lang="zh-CN" altLang="en-US" dirty="0"/>
              <a:t>一棵</a:t>
            </a:r>
            <a:r>
              <a:rPr lang="en-US" altLang="zh-CN" dirty="0"/>
              <a:t>n</a:t>
            </a:r>
            <a:r>
              <a:rPr lang="zh-CN" altLang="en-US" dirty="0"/>
              <a:t>个节点的树编号</a:t>
            </a:r>
            <a:r>
              <a:rPr lang="en-US" altLang="zh-CN" dirty="0"/>
              <a:t>1</a:t>
            </a:r>
            <a:r>
              <a:rPr lang="zh-CN" altLang="en-US" dirty="0"/>
              <a:t>到</a:t>
            </a:r>
            <a:r>
              <a:rPr lang="en-US" altLang="zh-CN" dirty="0"/>
              <a:t>n</a:t>
            </a:r>
            <a:r>
              <a:rPr lang="zh-CN" altLang="en-US" dirty="0"/>
              <a:t>，同时每个点上还有一个数字，构成排列。</a:t>
            </a:r>
            <a:endParaRPr lang="en-US" altLang="zh-CN" dirty="0"/>
          </a:p>
          <a:p>
            <a:r>
              <a:rPr lang="zh-CN" altLang="en-US" dirty="0"/>
              <a:t>每次删一条边并交换两端节点上的数字。</a:t>
            </a:r>
            <a:endParaRPr lang="en-US" altLang="zh-CN" dirty="0"/>
          </a:p>
          <a:p>
            <a:r>
              <a:rPr lang="zh-CN" altLang="en-US" dirty="0"/>
              <a:t>求删完所有边后可能出现的字典序最小的数字排列。</a:t>
            </a:r>
          </a:p>
        </p:txBody>
      </p:sp>
    </p:spTree>
    <p:extLst>
      <p:ext uri="{BB962C8B-B14F-4D97-AF65-F5344CB8AC3E}">
        <p14:creationId xmlns:p14="http://schemas.microsoft.com/office/powerpoint/2010/main" val="10568416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5AF6E7-8D0D-48CA-84CF-103E26F83609}"/>
              </a:ext>
            </a:extLst>
          </p:cNvPr>
          <p:cNvSpPr>
            <a:spLocks noGrp="1"/>
          </p:cNvSpPr>
          <p:nvPr>
            <p:ph type="title"/>
          </p:nvPr>
        </p:nvSpPr>
        <p:spPr/>
        <p:txBody>
          <a:bodyPr/>
          <a:lstStyle/>
          <a:p>
            <a:r>
              <a:rPr lang="zh-CN" altLang="en-US" dirty="0"/>
              <a:t>图的直和</a:t>
            </a:r>
          </a:p>
        </p:txBody>
      </p:sp>
      <p:sp>
        <p:nvSpPr>
          <p:cNvPr id="3" name="内容占位符 2">
            <a:extLst>
              <a:ext uri="{FF2B5EF4-FFF2-40B4-BE49-F238E27FC236}">
                <a16:creationId xmlns:a16="http://schemas.microsoft.com/office/drawing/2014/main" id="{E0698E94-DF4B-41DF-B077-A0A066581877}"/>
              </a:ext>
            </a:extLst>
          </p:cNvPr>
          <p:cNvSpPr>
            <a:spLocks noGrp="1"/>
          </p:cNvSpPr>
          <p:nvPr>
            <p:ph idx="1"/>
          </p:nvPr>
        </p:nvSpPr>
        <p:spPr/>
        <p:txBody>
          <a:bodyPr/>
          <a:lstStyle/>
          <a:p>
            <a:r>
              <a:rPr lang="zh-CN" altLang="en-US" dirty="0"/>
              <a:t>定义无向图</a:t>
            </a:r>
            <a:r>
              <a:rPr lang="en-US" altLang="zh-CN" dirty="0"/>
              <a:t>G</a:t>
            </a:r>
            <a:r>
              <a:rPr lang="en-US" altLang="zh-CN" baseline="-25000" dirty="0"/>
              <a:t>1</a:t>
            </a:r>
            <a:r>
              <a:rPr lang="en-US" altLang="zh-CN" dirty="0"/>
              <a:t>=(V</a:t>
            </a:r>
            <a:r>
              <a:rPr lang="en-US" altLang="zh-CN" baseline="-25000" dirty="0"/>
              <a:t>1</a:t>
            </a:r>
            <a:r>
              <a:rPr lang="en-US" altLang="zh-CN" dirty="0"/>
              <a:t>,E</a:t>
            </a:r>
            <a:r>
              <a:rPr lang="en-US" altLang="zh-CN" baseline="-25000" dirty="0"/>
              <a:t>1</a:t>
            </a:r>
            <a:r>
              <a:rPr lang="en-US" altLang="zh-CN" dirty="0"/>
              <a:t>)</a:t>
            </a:r>
            <a:r>
              <a:rPr lang="zh-CN" altLang="en-US" dirty="0"/>
              <a:t>，</a:t>
            </a:r>
            <a:r>
              <a:rPr lang="en-US" altLang="zh-CN" dirty="0"/>
              <a:t>G</a:t>
            </a:r>
            <a:r>
              <a:rPr lang="en-US" altLang="zh-CN" baseline="-25000" dirty="0"/>
              <a:t>2</a:t>
            </a:r>
            <a:r>
              <a:rPr lang="en-US" altLang="zh-CN" dirty="0"/>
              <a:t>=(V</a:t>
            </a:r>
            <a:r>
              <a:rPr lang="en-US" altLang="zh-CN" baseline="-25000" dirty="0"/>
              <a:t>2</a:t>
            </a:r>
            <a:r>
              <a:rPr lang="en-US" altLang="zh-CN" dirty="0"/>
              <a:t>,E</a:t>
            </a:r>
            <a:r>
              <a:rPr lang="en-US" altLang="zh-CN" baseline="-25000" dirty="0"/>
              <a:t>2</a:t>
            </a:r>
            <a:r>
              <a:rPr lang="en-US" altLang="zh-CN" dirty="0"/>
              <a:t>)</a:t>
            </a:r>
            <a:r>
              <a:rPr lang="zh-CN" altLang="en-US" dirty="0"/>
              <a:t>的直和为</a:t>
            </a:r>
            <a:r>
              <a:rPr lang="en-US" altLang="zh-CN" dirty="0"/>
              <a:t>G</a:t>
            </a:r>
            <a:r>
              <a:rPr lang="zh-CN" altLang="en-US" dirty="0"/>
              <a:t>：</a:t>
            </a:r>
            <a:endParaRPr lang="en-US" altLang="zh-CN" dirty="0"/>
          </a:p>
          <a:p>
            <a:endParaRPr lang="en-US" altLang="zh-CN" dirty="0"/>
          </a:p>
          <a:p>
            <a:r>
              <a:rPr lang="en-US" altLang="zh-CN" dirty="0"/>
              <a:t>G</a:t>
            </a:r>
            <a:r>
              <a:rPr lang="zh-CN" altLang="en-US" dirty="0"/>
              <a:t>的点集为所有</a:t>
            </a:r>
            <a:r>
              <a:rPr lang="en-US" altLang="zh-CN" dirty="0"/>
              <a:t>u</a:t>
            </a:r>
            <a:r>
              <a:rPr lang="zh-CN" altLang="en-US" dirty="0"/>
              <a:t>∈</a:t>
            </a:r>
            <a:r>
              <a:rPr lang="en-US" altLang="zh-CN" dirty="0"/>
              <a:t>V</a:t>
            </a:r>
            <a:r>
              <a:rPr lang="en-US" altLang="zh-CN" baseline="-25000" dirty="0"/>
              <a:t>1</a:t>
            </a:r>
            <a:r>
              <a:rPr lang="zh-CN" altLang="en-US" dirty="0"/>
              <a:t>，</a:t>
            </a:r>
            <a:r>
              <a:rPr lang="en-US" altLang="zh-CN" dirty="0"/>
              <a:t>v</a:t>
            </a:r>
            <a:r>
              <a:rPr lang="zh-CN" altLang="en-US" dirty="0"/>
              <a:t>∈</a:t>
            </a:r>
            <a:r>
              <a:rPr lang="en-US" altLang="zh-CN" dirty="0"/>
              <a:t>V</a:t>
            </a:r>
            <a:r>
              <a:rPr lang="en-US" altLang="zh-CN" baseline="-25000" dirty="0"/>
              <a:t>2</a:t>
            </a:r>
            <a:r>
              <a:rPr lang="zh-CN" altLang="en-US" dirty="0"/>
              <a:t>构成的二元组</a:t>
            </a:r>
            <a:r>
              <a:rPr lang="en-US" altLang="zh-CN" dirty="0"/>
              <a:t>(</a:t>
            </a:r>
            <a:r>
              <a:rPr lang="en-US" altLang="zh-CN" dirty="0" err="1"/>
              <a:t>u,v</a:t>
            </a:r>
            <a:r>
              <a:rPr lang="en-US" altLang="zh-CN" dirty="0"/>
              <a:t>)</a:t>
            </a:r>
            <a:r>
              <a:rPr lang="zh-CN" altLang="en-US" dirty="0"/>
              <a:t>。</a:t>
            </a:r>
            <a:endParaRPr lang="en-US" altLang="zh-CN" dirty="0"/>
          </a:p>
          <a:p>
            <a:r>
              <a:rPr lang="en-US" altLang="zh-CN" dirty="0"/>
              <a:t>G</a:t>
            </a:r>
            <a:r>
              <a:rPr lang="zh-CN" altLang="en-US" dirty="0"/>
              <a:t>的边集包含</a:t>
            </a:r>
            <a:r>
              <a:rPr lang="en-US" altLang="zh-CN" dirty="0"/>
              <a:t>((u</a:t>
            </a:r>
            <a:r>
              <a:rPr lang="en-US" altLang="zh-CN" baseline="-25000" dirty="0"/>
              <a:t>1</a:t>
            </a:r>
            <a:r>
              <a:rPr lang="en-US" altLang="zh-CN" dirty="0"/>
              <a:t>,v</a:t>
            </a:r>
            <a:r>
              <a:rPr lang="en-US" altLang="zh-CN" baseline="-25000" dirty="0"/>
              <a:t>1</a:t>
            </a:r>
            <a:r>
              <a:rPr lang="en-US" altLang="zh-CN" dirty="0"/>
              <a:t>),(u</a:t>
            </a:r>
            <a:r>
              <a:rPr lang="en-US" altLang="zh-CN" baseline="-25000" dirty="0"/>
              <a:t>2</a:t>
            </a:r>
            <a:r>
              <a:rPr lang="en-US" altLang="zh-CN" dirty="0"/>
              <a:t>,v</a:t>
            </a:r>
            <a:r>
              <a:rPr lang="en-US" altLang="zh-CN" baseline="-25000" dirty="0"/>
              <a:t>2</a:t>
            </a:r>
            <a:r>
              <a:rPr lang="en-US" altLang="zh-CN" dirty="0"/>
              <a:t>))</a:t>
            </a:r>
            <a:r>
              <a:rPr lang="zh-CN" altLang="en-US" dirty="0"/>
              <a:t>当且仅当</a:t>
            </a:r>
            <a:r>
              <a:rPr lang="en-US" altLang="zh-CN" dirty="0"/>
              <a:t>u</a:t>
            </a:r>
            <a:r>
              <a:rPr lang="en-US" altLang="zh-CN" baseline="-25000" dirty="0"/>
              <a:t>1</a:t>
            </a:r>
            <a:r>
              <a:rPr lang="en-US" altLang="zh-CN" dirty="0"/>
              <a:t>=u</a:t>
            </a:r>
            <a:r>
              <a:rPr lang="en-US" altLang="zh-CN" baseline="-25000" dirty="0"/>
              <a:t>2</a:t>
            </a:r>
            <a:r>
              <a:rPr lang="en-US" altLang="zh-CN" dirty="0"/>
              <a:t>,(v</a:t>
            </a:r>
            <a:r>
              <a:rPr lang="en-US" altLang="zh-CN" baseline="-25000" dirty="0"/>
              <a:t>1</a:t>
            </a:r>
            <a:r>
              <a:rPr lang="en-US" altLang="zh-CN" dirty="0"/>
              <a:t>,v</a:t>
            </a:r>
            <a:r>
              <a:rPr lang="en-US" altLang="zh-CN" baseline="-25000" dirty="0"/>
              <a:t>2</a:t>
            </a:r>
            <a:r>
              <a:rPr lang="en-US" altLang="zh-CN" dirty="0"/>
              <a:t>)</a:t>
            </a:r>
            <a:r>
              <a:rPr lang="zh-CN" altLang="en-US" dirty="0"/>
              <a:t>∈</a:t>
            </a:r>
            <a:r>
              <a:rPr lang="en-US" altLang="zh-CN" dirty="0"/>
              <a:t>G</a:t>
            </a:r>
            <a:r>
              <a:rPr lang="en-US" altLang="zh-CN" baseline="-25000" dirty="0"/>
              <a:t>2</a:t>
            </a:r>
            <a:r>
              <a:rPr lang="zh-CN" altLang="en-US" dirty="0"/>
              <a:t>，或者</a:t>
            </a:r>
            <a:r>
              <a:rPr lang="en-US" altLang="zh-CN" dirty="0"/>
              <a:t>v</a:t>
            </a:r>
            <a:r>
              <a:rPr lang="en-US" altLang="zh-CN" baseline="-25000" dirty="0"/>
              <a:t>1</a:t>
            </a:r>
            <a:r>
              <a:rPr lang="en-US" altLang="zh-CN" dirty="0"/>
              <a:t>=v</a:t>
            </a:r>
            <a:r>
              <a:rPr lang="en-US" altLang="zh-CN" baseline="-25000" dirty="0"/>
              <a:t>2</a:t>
            </a:r>
            <a:r>
              <a:rPr lang="en-US" altLang="zh-CN" dirty="0"/>
              <a:t>,(u</a:t>
            </a:r>
            <a:r>
              <a:rPr lang="en-US" altLang="zh-CN" baseline="-25000" dirty="0"/>
              <a:t>1</a:t>
            </a:r>
            <a:r>
              <a:rPr lang="en-US" altLang="zh-CN" dirty="0"/>
              <a:t>,u</a:t>
            </a:r>
            <a:r>
              <a:rPr lang="en-US" altLang="zh-CN" baseline="-25000" dirty="0"/>
              <a:t>2</a:t>
            </a:r>
            <a:r>
              <a:rPr lang="en-US" altLang="zh-CN" dirty="0"/>
              <a:t>)</a:t>
            </a:r>
            <a:r>
              <a:rPr lang="zh-CN" altLang="en-US" dirty="0"/>
              <a:t>∈</a:t>
            </a:r>
            <a:r>
              <a:rPr lang="en-US" altLang="zh-CN" dirty="0"/>
              <a:t>G</a:t>
            </a:r>
            <a:r>
              <a:rPr lang="en-US" altLang="zh-CN" baseline="-25000" dirty="0"/>
              <a:t>1</a:t>
            </a:r>
            <a:r>
              <a:rPr lang="zh-CN" altLang="en-US" dirty="0"/>
              <a:t>。</a:t>
            </a:r>
            <a:endParaRPr lang="en-US" altLang="zh-CN" dirty="0"/>
          </a:p>
        </p:txBody>
      </p:sp>
    </p:spTree>
    <p:extLst>
      <p:ext uri="{BB962C8B-B14F-4D97-AF65-F5344CB8AC3E}">
        <p14:creationId xmlns:p14="http://schemas.microsoft.com/office/powerpoint/2010/main" val="27958092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C84308-0D45-4196-8D65-0EDF04E00E43}"/>
              </a:ext>
            </a:extLst>
          </p:cNvPr>
          <p:cNvSpPr>
            <a:spLocks noGrp="1"/>
          </p:cNvSpPr>
          <p:nvPr>
            <p:ph type="title"/>
          </p:nvPr>
        </p:nvSpPr>
        <p:spPr/>
        <p:txBody>
          <a:bodyPr/>
          <a:lstStyle/>
          <a:p>
            <a:r>
              <a:rPr lang="zh-CN" altLang="en-US" dirty="0"/>
              <a:t>均衡</a:t>
            </a:r>
          </a:p>
        </p:txBody>
      </p:sp>
      <p:sp>
        <p:nvSpPr>
          <p:cNvPr id="3" name="内容占位符 2">
            <a:extLst>
              <a:ext uri="{FF2B5EF4-FFF2-40B4-BE49-F238E27FC236}">
                <a16:creationId xmlns:a16="http://schemas.microsoft.com/office/drawing/2014/main" id="{77ACF675-534D-4731-95AC-C7DE66EC3A00}"/>
              </a:ext>
            </a:extLst>
          </p:cNvPr>
          <p:cNvSpPr>
            <a:spLocks noGrp="1"/>
          </p:cNvSpPr>
          <p:nvPr>
            <p:ph idx="1"/>
          </p:nvPr>
        </p:nvSpPr>
        <p:spPr/>
        <p:txBody>
          <a:bodyPr/>
          <a:lstStyle/>
          <a:p>
            <a:r>
              <a:rPr lang="en-US" altLang="zh-CN" dirty="0"/>
              <a:t>K</a:t>
            </a:r>
            <a:r>
              <a:rPr lang="en-US" altLang="zh-CN" baseline="-25000" dirty="0"/>
              <a:t>2</a:t>
            </a:r>
            <a:r>
              <a:rPr lang="zh-CN" altLang="en-US" dirty="0"/>
              <a:t>表示两个点的无向完全图。</a:t>
            </a:r>
            <a:endParaRPr lang="en-US" altLang="zh-CN" dirty="0"/>
          </a:p>
          <a:p>
            <a:r>
              <a:rPr lang="zh-CN" altLang="en-US" dirty="0"/>
              <a:t>令</a:t>
            </a:r>
            <a:r>
              <a:rPr lang="en-US" altLang="zh-CN" dirty="0"/>
              <a:t>D</a:t>
            </a:r>
            <a:r>
              <a:rPr lang="en-US" altLang="zh-CN" baseline="-25000" dirty="0"/>
              <a:t>k</a:t>
            </a:r>
            <a:r>
              <a:rPr lang="zh-CN" altLang="en-US" dirty="0"/>
              <a:t>表示</a:t>
            </a:r>
            <a:r>
              <a:rPr lang="en-US" altLang="zh-CN" dirty="0"/>
              <a:t>k</a:t>
            </a:r>
            <a:r>
              <a:rPr lang="zh-CN" altLang="en-US" dirty="0"/>
              <a:t>个</a:t>
            </a:r>
            <a:r>
              <a:rPr lang="en-US" altLang="zh-CN" dirty="0"/>
              <a:t>K</a:t>
            </a:r>
            <a:r>
              <a:rPr lang="en-US" altLang="zh-CN" baseline="-25000" dirty="0"/>
              <a:t>2</a:t>
            </a:r>
            <a:r>
              <a:rPr lang="zh-CN" altLang="en-US" dirty="0"/>
              <a:t>的直和。</a:t>
            </a:r>
            <a:endParaRPr lang="en-US" altLang="zh-CN" dirty="0"/>
          </a:p>
          <a:p>
            <a:r>
              <a:rPr lang="zh-CN" altLang="en-US" dirty="0"/>
              <a:t>给定</a:t>
            </a:r>
            <a:r>
              <a:rPr lang="en-US" altLang="zh-CN" dirty="0"/>
              <a:t>H</a:t>
            </a:r>
            <a:r>
              <a:rPr lang="zh-CN" altLang="en-US" dirty="0"/>
              <a:t>，求最大的</a:t>
            </a:r>
            <a:r>
              <a:rPr lang="en-US" altLang="zh-CN" dirty="0"/>
              <a:t>k</a:t>
            </a:r>
            <a:r>
              <a:rPr lang="zh-CN" altLang="en-US" dirty="0"/>
              <a:t>使得存在无向图</a:t>
            </a:r>
            <a:r>
              <a:rPr lang="en-US" altLang="zh-CN" dirty="0"/>
              <a:t>G</a:t>
            </a:r>
            <a:r>
              <a:rPr lang="zh-CN" altLang="en-US" dirty="0"/>
              <a:t>满足</a:t>
            </a:r>
            <a:r>
              <a:rPr lang="en-US" altLang="zh-CN" dirty="0"/>
              <a:t>H</a:t>
            </a:r>
            <a:r>
              <a:rPr lang="zh-CN" altLang="en-US" dirty="0"/>
              <a:t>同构于</a:t>
            </a:r>
            <a:r>
              <a:rPr lang="en-US" altLang="zh-CN" dirty="0"/>
              <a:t>D</a:t>
            </a:r>
            <a:r>
              <a:rPr lang="en-US" altLang="zh-CN" baseline="-25000" dirty="0"/>
              <a:t>k</a:t>
            </a:r>
            <a:r>
              <a:rPr lang="zh-CN" altLang="en-US" dirty="0"/>
              <a:t>与</a:t>
            </a:r>
            <a:r>
              <a:rPr lang="en-US" altLang="zh-CN" dirty="0"/>
              <a:t>G</a:t>
            </a:r>
            <a:r>
              <a:rPr lang="zh-CN" altLang="en-US" dirty="0"/>
              <a:t>的直和。</a:t>
            </a:r>
            <a:endParaRPr lang="en-US" altLang="zh-CN" dirty="0"/>
          </a:p>
          <a:p>
            <a:endParaRPr lang="en-US" altLang="zh-CN" dirty="0"/>
          </a:p>
          <a:p>
            <a:r>
              <a:rPr lang="en-US" altLang="zh-CN" dirty="0"/>
              <a:t>H</a:t>
            </a:r>
            <a:r>
              <a:rPr lang="zh-CN" altLang="en-US" dirty="0"/>
              <a:t>的规模不超过</a:t>
            </a:r>
            <a:r>
              <a:rPr lang="en-US" altLang="zh-CN" dirty="0"/>
              <a:t>2×10</a:t>
            </a:r>
            <a:r>
              <a:rPr lang="en-US" altLang="zh-CN" baseline="30000" dirty="0"/>
              <a:t>5</a:t>
            </a:r>
            <a:endParaRPr lang="zh-CN" altLang="en-US" baseline="30000" dirty="0"/>
          </a:p>
        </p:txBody>
      </p:sp>
    </p:spTree>
    <p:extLst>
      <p:ext uri="{BB962C8B-B14F-4D97-AF65-F5344CB8AC3E}">
        <p14:creationId xmlns:p14="http://schemas.microsoft.com/office/powerpoint/2010/main" val="8191336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ACA10F-0BCF-4056-94C3-204F8309F825}"/>
              </a:ext>
            </a:extLst>
          </p:cNvPr>
          <p:cNvSpPr>
            <a:spLocks noGrp="1"/>
          </p:cNvSpPr>
          <p:nvPr>
            <p:ph type="title"/>
          </p:nvPr>
        </p:nvSpPr>
        <p:spPr/>
        <p:txBody>
          <a:bodyPr/>
          <a:lstStyle/>
          <a:p>
            <a:r>
              <a:rPr lang="zh-CN" altLang="en-US" dirty="0"/>
              <a:t>集族的对偶</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AAEA7236-C846-41AA-8133-9C8484252DBC}"/>
                  </a:ext>
                </a:extLst>
              </p:cNvPr>
              <p:cNvSpPr>
                <a:spLocks noGrp="1"/>
              </p:cNvSpPr>
              <p:nvPr>
                <p:ph idx="1"/>
              </p:nvPr>
            </p:nvSpPr>
            <p:spPr/>
            <p:txBody>
              <a:bodyPr/>
              <a:lstStyle/>
              <a:p>
                <a:r>
                  <a:rPr lang="zh-CN" altLang="en-US" dirty="0"/>
                  <a:t>把</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𝐼</m:t>
                        </m:r>
                      </m:e>
                      <m:sub>
                        <m:r>
                          <a:rPr lang="en-US" altLang="zh-CN" b="0" i="1" smtClean="0">
                            <a:latin typeface="Cambria Math" panose="02040503050406030204" pitchFamily="18" charset="0"/>
                          </a:rPr>
                          <m:t>𝑃</m:t>
                        </m:r>
                      </m:sub>
                    </m:sSub>
                  </m:oMath>
                </a14:m>
                <a:r>
                  <a:rPr lang="zh-CN" altLang="en-US" dirty="0"/>
                  <a:t>作为新的基础集，原来基础集的每个元素对应一个新的子集，即原来包含该元素的所有子集。</a:t>
                </a:r>
                <a:endParaRPr lang="en-US" altLang="zh-CN" dirty="0"/>
              </a:p>
              <a:p>
                <a:endParaRPr lang="en-US" altLang="zh-CN" dirty="0"/>
              </a:p>
              <a:p>
                <a14:m>
                  <m:oMathPara xmlns:m="http://schemas.openxmlformats.org/officeDocument/2006/math">
                    <m:oMathParaPr>
                      <m:jc m:val="centerGroup"/>
                    </m:oMathParaPr>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𝑆</m:t>
                          </m:r>
                        </m:e>
                        <m:sup>
                          <m:r>
                            <a:rPr lang="en-US" altLang="zh-CN" b="0" i="1" smtClean="0">
                              <a:latin typeface="Cambria Math" panose="02040503050406030204" pitchFamily="18" charset="0"/>
                            </a:rPr>
                            <m:t>∗</m:t>
                          </m:r>
                        </m:sup>
                      </m:sSup>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𝐼</m:t>
                          </m:r>
                        </m:e>
                        <m:sub>
                          <m:r>
                            <a:rPr lang="en-US" altLang="zh-CN" b="0" i="1" smtClean="0">
                              <a:latin typeface="Cambria Math" panose="02040503050406030204" pitchFamily="18" charset="0"/>
                            </a:rPr>
                            <m:t>𝑃</m:t>
                          </m:r>
                        </m:sub>
                      </m:sSub>
                    </m:oMath>
                  </m:oMathPara>
                </a14:m>
                <a:endParaRPr lang="en-US" altLang="zh-CN" dirty="0"/>
              </a:p>
              <a:p>
                <a14:m>
                  <m:oMathPara xmlns:m="http://schemas.openxmlformats.org/officeDocument/2006/math">
                    <m:oMathParaPr>
                      <m:jc m:val="centerGroup"/>
                    </m:oMathParaPr>
                    <m:oMath xmlns:m="http://schemas.openxmlformats.org/officeDocument/2006/math">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𝐼</m:t>
                          </m:r>
                        </m:e>
                        <m:sub>
                          <m:r>
                            <a:rPr lang="en-US" altLang="zh-CN" b="0" i="1" smtClean="0">
                              <a:latin typeface="Cambria Math" panose="02040503050406030204" pitchFamily="18" charset="0"/>
                            </a:rPr>
                            <m:t>𝑃</m:t>
                          </m:r>
                        </m:sub>
                        <m:sup>
                          <m:r>
                            <a:rPr lang="en-US" altLang="zh-CN" b="0" i="1" smtClean="0">
                              <a:latin typeface="Cambria Math" panose="02040503050406030204" pitchFamily="18" charset="0"/>
                            </a:rPr>
                            <m:t>∗</m:t>
                          </m:r>
                        </m:sup>
                      </m:sSubSup>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𝐴</m:t>
                          </m:r>
                        </m:e>
                        <m:e>
                          <m:r>
                            <a:rPr lang="en-US" altLang="zh-CN" b="0" i="1" smtClean="0">
                              <a:latin typeface="Cambria Math" panose="02040503050406030204" pitchFamily="18" charset="0"/>
                            </a:rPr>
                            <m:t>𝐴</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𝐼</m:t>
                              </m:r>
                            </m:e>
                            <m:sub>
                              <m:r>
                                <a:rPr lang="en-US" altLang="zh-CN" b="0" i="1" smtClean="0">
                                  <a:latin typeface="Cambria Math" panose="02040503050406030204" pitchFamily="18" charset="0"/>
                                </a:rPr>
                                <m:t>𝑃</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𝐴</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𝑆</m:t>
                      </m:r>
                      <m:r>
                        <a:rPr lang="en-US" altLang="zh-CN" b="0" i="1" smtClean="0">
                          <a:latin typeface="Cambria Math" panose="02040503050406030204" pitchFamily="18" charset="0"/>
                        </a:rPr>
                        <m:t>}</m:t>
                      </m:r>
                    </m:oMath>
                  </m:oMathPara>
                </a14:m>
                <a:endParaRPr lang="en-US" altLang="zh-CN" dirty="0"/>
              </a:p>
              <a:p>
                <a:endParaRPr lang="en-US" altLang="zh-CN" dirty="0"/>
              </a:p>
              <a:p>
                <a:r>
                  <a:rPr lang="zh-CN" altLang="en-US" dirty="0"/>
                  <a:t>例如，在有根树上，子树与到根路径是对偶的。</a:t>
                </a:r>
                <a:endParaRPr lang="en-US" altLang="zh-CN" dirty="0"/>
              </a:p>
            </p:txBody>
          </p:sp>
        </mc:Choice>
        <mc:Fallback xmlns="">
          <p:sp>
            <p:nvSpPr>
              <p:cNvPr id="3" name="内容占位符 2">
                <a:extLst>
                  <a:ext uri="{FF2B5EF4-FFF2-40B4-BE49-F238E27FC236}">
                    <a16:creationId xmlns:a16="http://schemas.microsoft.com/office/drawing/2014/main" id="{AAEA7236-C846-41AA-8133-9C8484252DBC}"/>
                  </a:ext>
                </a:extLst>
              </p:cNvPr>
              <p:cNvSpPr>
                <a:spLocks noGrp="1" noRot="1" noChangeAspect="1" noMove="1" noResize="1" noEditPoints="1" noAdjustHandles="1" noChangeArrowheads="1" noChangeShapeType="1" noTextEdit="1"/>
              </p:cNvSpPr>
              <p:nvPr>
                <p:ph idx="1"/>
              </p:nvPr>
            </p:nvSpPr>
            <p:spPr>
              <a:blipFill>
                <a:blip r:embed="rId2"/>
                <a:stretch>
                  <a:fillRect l="-1217" t="-2172" r="-52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8423001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4E2603-0A00-4CC1-AAEB-FA1F36D4A9F2}"/>
              </a:ext>
            </a:extLst>
          </p:cNvPr>
          <p:cNvSpPr>
            <a:spLocks noGrp="1"/>
          </p:cNvSpPr>
          <p:nvPr>
            <p:ph type="title"/>
          </p:nvPr>
        </p:nvSpPr>
        <p:spPr/>
        <p:txBody>
          <a:bodyPr/>
          <a:lstStyle/>
          <a:p>
            <a:r>
              <a:rPr lang="zh-CN" altLang="en-US" dirty="0"/>
              <a:t>集族的对偶和数据结构</a:t>
            </a:r>
          </a:p>
        </p:txBody>
      </p:sp>
      <p:sp>
        <p:nvSpPr>
          <p:cNvPr id="3" name="内容占位符 2">
            <a:extLst>
              <a:ext uri="{FF2B5EF4-FFF2-40B4-BE49-F238E27FC236}">
                <a16:creationId xmlns:a16="http://schemas.microsoft.com/office/drawing/2014/main" id="{0DB6394C-08F9-4B19-947C-980926F7CB73}"/>
              </a:ext>
            </a:extLst>
          </p:cNvPr>
          <p:cNvSpPr>
            <a:spLocks noGrp="1"/>
          </p:cNvSpPr>
          <p:nvPr>
            <p:ph idx="1"/>
          </p:nvPr>
        </p:nvSpPr>
        <p:spPr/>
        <p:txBody>
          <a:bodyPr/>
          <a:lstStyle/>
          <a:p>
            <a:r>
              <a:rPr lang="zh-CN" altLang="en-US" dirty="0"/>
              <a:t>假设有一个二分图，左侧是所有基础集内的元素，右侧是集族内的所有元素（也就是若干子集），每个子集向它的所有元素连边。</a:t>
            </a:r>
            <a:endParaRPr lang="en-US" altLang="zh-CN" dirty="0"/>
          </a:p>
          <a:p>
            <a:r>
              <a:rPr lang="zh-CN" altLang="en-US" dirty="0"/>
              <a:t>那么集族的对偶就是交换此图的左右两侧。</a:t>
            </a:r>
            <a:endParaRPr lang="en-US" altLang="zh-CN" dirty="0"/>
          </a:p>
          <a:p>
            <a:endParaRPr lang="en-US" altLang="zh-CN" dirty="0"/>
          </a:p>
          <a:p>
            <a:r>
              <a:rPr lang="zh-CN" altLang="en-US" dirty="0"/>
              <a:t>例如：若数据结构维护的是，单点修改左侧某个元素（基础集），查询集族内某个元素包含的元素和。那么在对偶问题上，这个数据结构就变成了修改一个集族内的所有元素，查询单点。</a:t>
            </a:r>
            <a:endParaRPr lang="en-US" altLang="zh-CN" dirty="0"/>
          </a:p>
          <a:p>
            <a:endParaRPr lang="en-US" altLang="zh-CN" dirty="0"/>
          </a:p>
        </p:txBody>
      </p:sp>
    </p:spTree>
    <p:extLst>
      <p:ext uri="{BB962C8B-B14F-4D97-AF65-F5344CB8AC3E}">
        <p14:creationId xmlns:p14="http://schemas.microsoft.com/office/powerpoint/2010/main" val="40254973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F24BAD-4A3C-412E-A633-D8D02598E7EF}"/>
              </a:ext>
            </a:extLst>
          </p:cNvPr>
          <p:cNvSpPr>
            <a:spLocks noGrp="1"/>
          </p:cNvSpPr>
          <p:nvPr>
            <p:ph type="title"/>
          </p:nvPr>
        </p:nvSpPr>
        <p:spPr/>
        <p:txBody>
          <a:bodyPr/>
          <a:lstStyle/>
          <a:p>
            <a:r>
              <a:rPr lang="zh-CN" altLang="en-US" dirty="0"/>
              <a:t>数据结构和对偶问题？</a:t>
            </a:r>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379D4595-75FD-4514-80C1-363800FB50A2}"/>
                  </a:ext>
                </a:extLst>
              </p:cNvPr>
              <p:cNvSpPr>
                <a:spLocks noGrp="1"/>
              </p:cNvSpPr>
              <p:nvPr>
                <p:ph idx="1"/>
              </p:nvPr>
            </p:nvSpPr>
            <p:spPr/>
            <p:txBody>
              <a:bodyPr>
                <a:normAutofit fontScale="92500" lnSpcReduction="10000"/>
              </a:bodyPr>
              <a:lstStyle/>
              <a:p>
                <a:pPr marL="457200" indent="-457200">
                  <a:buFont typeface="Arial" panose="020B0604020202020204" pitchFamily="34" charset="0"/>
                  <a:buChar char="•"/>
                </a:pPr>
                <a:r>
                  <a:rPr lang="zh-CN" altLang="en-US" dirty="0"/>
                  <a:t>对偶：</a:t>
                </a:r>
                <a14:m>
                  <m:oMath xmlns:m="http://schemas.openxmlformats.org/officeDocument/2006/math">
                    <m:r>
                      <a:rPr lang="en-US" altLang="zh-CN" b="0" i="1" smtClean="0">
                        <a:latin typeface="Cambria Math" panose="02040503050406030204" pitchFamily="18" charset="0"/>
                      </a:rPr>
                      <m:t>𝐷</m:t>
                    </m:r>
                    <m:r>
                      <a:rPr lang="en-US" altLang="zh-CN" b="0" i="1" smtClean="0">
                        <a:latin typeface="Cambria Math" panose="02040503050406030204" pitchFamily="18" charset="0"/>
                      </a:rPr>
                      <m:t>→</m:t>
                    </m:r>
                    <m:r>
                      <a:rPr lang="en-US" altLang="zh-CN" b="0" i="1" smtClean="0">
                        <a:latin typeface="Cambria Math" panose="02040503050406030204" pitchFamily="18" charset="0"/>
                      </a:rPr>
                      <m:t>𝑅</m:t>
                    </m:r>
                  </m:oMath>
                </a14:m>
                <a:r>
                  <a:rPr lang="zh-CN" altLang="en-US" dirty="0"/>
                  <a:t>和</a:t>
                </a:r>
                <a14:m>
                  <m:oMath xmlns:m="http://schemas.openxmlformats.org/officeDocument/2006/math">
                    <m:r>
                      <a:rPr lang="en-US" altLang="zh-CN" b="0" i="1" dirty="0" smtClean="0">
                        <a:latin typeface="Cambria Math" panose="02040503050406030204" pitchFamily="18" charset="0"/>
                      </a:rPr>
                      <m:t>𝐷</m:t>
                    </m:r>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𝑅</m:t>
                    </m:r>
                  </m:oMath>
                </a14:m>
                <a:endParaRPr lang="en-US" altLang="zh-CN" dirty="0"/>
              </a:p>
              <a:p>
                <a:pPr marL="457200" indent="-457200">
                  <a:buFont typeface="Arial" panose="020B0604020202020204" pitchFamily="34" charset="0"/>
                  <a:buChar char="•"/>
                </a:pPr>
                <a:r>
                  <a:rPr lang="zh-CN" altLang="en-US" dirty="0"/>
                  <a:t>数据结构问题的常见对偶：</a:t>
                </a:r>
                <a:endParaRPr lang="en-US" altLang="zh-CN" dirty="0"/>
              </a:p>
              <a:p>
                <a:pPr marL="914400" lvl="1" indent="-457200">
                  <a:buFont typeface="Arial" panose="020B0604020202020204" pitchFamily="34" charset="0"/>
                  <a:buChar char="•"/>
                </a:pPr>
                <a:r>
                  <a:rPr lang="zh-CN" altLang="en-US" dirty="0"/>
                  <a:t>交换维护的权值的值域和定义域（下标）；</a:t>
                </a:r>
                <a:endParaRPr lang="en-US" altLang="zh-CN" dirty="0"/>
              </a:p>
              <a:p>
                <a:pPr marL="914400" lvl="1" indent="-457200">
                  <a:buFont typeface="Arial" panose="020B0604020202020204" pitchFamily="34" charset="0"/>
                  <a:buChar char="•"/>
                </a:pPr>
                <a:r>
                  <a:rPr lang="zh-CN" altLang="en-US" dirty="0"/>
                  <a:t>交换询问和修改（如上页所述）；</a:t>
                </a:r>
                <a:endParaRPr lang="en-US" altLang="zh-CN" dirty="0"/>
              </a:p>
              <a:p>
                <a:pPr marL="457200" indent="-457200">
                  <a:buFont typeface="Arial" panose="020B0604020202020204" pitchFamily="34" charset="0"/>
                  <a:buChar char="•"/>
                </a:pPr>
                <a:endParaRPr lang="en-US" altLang="zh-CN" dirty="0"/>
              </a:p>
              <a:p>
                <a:pPr marL="457200" indent="-457200">
                  <a:buFont typeface="Arial" panose="020B0604020202020204" pitchFamily="34" charset="0"/>
                  <a:buChar char="•"/>
                </a:pPr>
                <a:r>
                  <a:rPr lang="zh-CN" altLang="en-US" dirty="0"/>
                  <a:t>单点修改区间查询和区间修改单点查询</a:t>
                </a:r>
                <a:endParaRPr lang="en-US" altLang="zh-CN" dirty="0"/>
              </a:p>
              <a:p>
                <a:pPr marL="457200" indent="-457200">
                  <a:buFont typeface="Arial" panose="020B0604020202020204" pitchFamily="34" charset="0"/>
                  <a:buChar char="•"/>
                </a:pPr>
                <a:r>
                  <a:rPr lang="zh-CN" altLang="en-US" dirty="0"/>
                  <a:t>区间修改区间查询</a:t>
                </a:r>
                <a:endParaRPr lang="en-US" altLang="zh-CN" dirty="0"/>
              </a:p>
              <a:p>
                <a:pPr marL="914400" lvl="1" indent="-457200">
                  <a:buFont typeface="Arial" panose="020B0604020202020204" pitchFamily="34" charset="0"/>
                  <a:buChar char="•"/>
                </a:pPr>
                <a:r>
                  <a:rPr lang="zh-CN" altLang="en-US" dirty="0"/>
                  <a:t>线段树</a:t>
                </a:r>
                <a:endParaRPr lang="en-US" altLang="zh-CN" dirty="0"/>
              </a:p>
              <a:p>
                <a:pPr marL="457200" indent="-457200">
                  <a:buFont typeface="Arial" panose="020B0604020202020204" pitchFamily="34" charset="0"/>
                  <a:buChar char="•"/>
                </a:pPr>
                <a:r>
                  <a:rPr lang="zh-CN" altLang="en-US" dirty="0"/>
                  <a:t>区间</a:t>
                </a:r>
                <a:r>
                  <a:rPr lang="en-US" altLang="zh-CN" dirty="0"/>
                  <a:t>k</a:t>
                </a:r>
                <a:r>
                  <a:rPr lang="zh-CN" altLang="en-US" dirty="0"/>
                  <a:t>大与区间排名</a:t>
                </a:r>
                <a:endParaRPr lang="en-US" altLang="zh-CN" dirty="0"/>
              </a:p>
              <a:p>
                <a:pPr marL="914400" lvl="1" indent="-457200">
                  <a:buFont typeface="Arial" panose="020B0604020202020204" pitchFamily="34" charset="0"/>
                  <a:buChar char="•"/>
                </a:pPr>
                <a:r>
                  <a:rPr lang="zh-CN" altLang="en-US" dirty="0"/>
                  <a:t>划分树与归并树</a:t>
                </a:r>
                <a:endParaRPr lang="en-US" altLang="zh-CN" dirty="0"/>
              </a:p>
              <a:p>
                <a:pPr marL="457200" indent="-457200">
                  <a:buFont typeface="Arial" panose="020B0604020202020204" pitchFamily="34" charset="0"/>
                  <a:buChar char="•"/>
                </a:pPr>
                <a:r>
                  <a:rPr lang="zh-CN" altLang="en-US" dirty="0"/>
                  <a:t>连续段问题</a:t>
                </a:r>
                <a:endParaRPr lang="en-US" altLang="zh-CN" dirty="0"/>
              </a:p>
              <a:p>
                <a:pPr marL="914400" lvl="1" indent="-457200">
                  <a:buFont typeface="Arial" panose="020B0604020202020204" pitchFamily="34" charset="0"/>
                  <a:buChar char="•"/>
                </a:pPr>
                <a:r>
                  <a:rPr lang="en-US" altLang="zh-CN" dirty="0"/>
                  <a:t>PQ</a:t>
                </a:r>
                <a:r>
                  <a:rPr lang="zh-CN" altLang="en-US" dirty="0"/>
                  <a:t>树与析合树</a:t>
                </a:r>
                <a:endParaRPr lang="en-US" altLang="zh-CN" dirty="0"/>
              </a:p>
              <a:p>
                <a:r>
                  <a:rPr lang="zh-CN" altLang="en-US" dirty="0"/>
                  <a:t>对偶问题通常难度类似。</a:t>
                </a:r>
                <a:endParaRPr lang="en-US" altLang="zh-CN" dirty="0"/>
              </a:p>
              <a:p>
                <a:pPr marL="457200" indent="-457200">
                  <a:buFont typeface="Arial" panose="020B0604020202020204" pitchFamily="34" charset="0"/>
                  <a:buChar char="•"/>
                </a:pPr>
                <a:endParaRPr lang="zh-CN" altLang="en-US" dirty="0"/>
              </a:p>
            </p:txBody>
          </p:sp>
        </mc:Choice>
        <mc:Fallback>
          <p:sp>
            <p:nvSpPr>
              <p:cNvPr id="3" name="内容占位符 2">
                <a:extLst>
                  <a:ext uri="{FF2B5EF4-FFF2-40B4-BE49-F238E27FC236}">
                    <a16:creationId xmlns:a16="http://schemas.microsoft.com/office/drawing/2014/main" id="{379D4595-75FD-4514-80C1-363800FB50A2}"/>
                  </a:ext>
                </a:extLst>
              </p:cNvPr>
              <p:cNvSpPr>
                <a:spLocks noGrp="1" noRot="1" noChangeAspect="1" noMove="1" noResize="1" noEditPoints="1" noAdjustHandles="1" noChangeArrowheads="1" noChangeShapeType="1" noTextEdit="1"/>
              </p:cNvSpPr>
              <p:nvPr>
                <p:ph idx="1"/>
              </p:nvPr>
            </p:nvSpPr>
            <p:spPr>
              <a:blipFill>
                <a:blip r:embed="rId2"/>
                <a:stretch>
                  <a:fillRect l="-1043" t="-271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0575436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818799A-50A3-4F74-A75D-B16299AAB10A}"/>
              </a:ext>
            </a:extLst>
          </p:cNvPr>
          <p:cNvSpPr>
            <a:spLocks noGrp="1"/>
          </p:cNvSpPr>
          <p:nvPr>
            <p:ph type="title"/>
          </p:nvPr>
        </p:nvSpPr>
        <p:spPr/>
        <p:txBody>
          <a:bodyPr/>
          <a:lstStyle/>
          <a:p>
            <a:r>
              <a:rPr lang="zh-CN" altLang="en-US" dirty="0"/>
              <a:t>序列上的问题</a:t>
            </a:r>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198877E3-DCA3-40CA-B972-F38EDCF35C7D}"/>
                  </a:ext>
                </a:extLst>
              </p:cNvPr>
              <p:cNvSpPr>
                <a:spLocks noGrp="1"/>
              </p:cNvSpPr>
              <p:nvPr>
                <p:ph idx="1"/>
              </p:nvPr>
            </p:nvSpPr>
            <p:spPr/>
            <p:txBody>
              <a:bodyPr>
                <a:normAutofit fontScale="92500"/>
              </a:bodyPr>
              <a:lstStyle/>
              <a:p>
                <a:r>
                  <a:rPr lang="zh-CN" altLang="en-US" dirty="0"/>
                  <a:t>以下是几道序列组合题目</a:t>
                </a:r>
                <a:r>
                  <a:rPr lang="en-US" altLang="zh-CN" dirty="0"/>
                  <a:t>……</a:t>
                </a:r>
                <a:r>
                  <a:rPr lang="zh-CN" altLang="en-US" dirty="0"/>
                  <a:t>（也就是说，</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𝐼</m:t>
                        </m:r>
                      </m:e>
                      <m:sub>
                        <m:r>
                          <a:rPr lang="en-US" altLang="zh-CN" b="0" i="1" smtClean="0">
                            <a:latin typeface="Cambria Math" panose="02040503050406030204" pitchFamily="18" charset="0"/>
                          </a:rPr>
                          <m:t>𝑃</m:t>
                        </m:r>
                      </m:sub>
                    </m:sSub>
                  </m:oMath>
                </a14:m>
                <a:r>
                  <a:rPr lang="zh-CN" altLang="en-US" dirty="0"/>
                  <a:t>是一些子段或者不连续的子序列）</a:t>
                </a:r>
                <a:endParaRPr lang="en-US" altLang="zh-CN" dirty="0"/>
              </a:p>
              <a:p>
                <a:endParaRPr lang="en-US" altLang="zh-CN" dirty="0"/>
              </a:p>
              <a:p>
                <a:r>
                  <a:rPr lang="zh-CN" altLang="en-US" dirty="0"/>
                  <a:t>这些序列组合问题通常可以通过寻找</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𝐼</m:t>
                        </m:r>
                      </m:e>
                      <m:sub>
                        <m:r>
                          <a:rPr lang="en-US" altLang="zh-CN" b="0" i="1" smtClean="0">
                            <a:latin typeface="Cambria Math" panose="02040503050406030204" pitchFamily="18" charset="0"/>
                          </a:rPr>
                          <m:t>𝑃</m:t>
                        </m:r>
                      </m:sub>
                    </m:sSub>
                  </m:oMath>
                </a14:m>
                <a:r>
                  <a:rPr lang="zh-CN" altLang="en-US" dirty="0"/>
                  <a:t>中的某种序解决（例如端点跨度尽量大或端点的字典序等等），往往有</a:t>
                </a:r>
                <a14:m>
                  <m:oMath xmlns:m="http://schemas.openxmlformats.org/officeDocument/2006/math">
                    <m:r>
                      <a:rPr lang="en-US" altLang="zh-CN" b="0" i="1" smtClean="0">
                        <a:latin typeface="Cambria Math" panose="02040503050406030204" pitchFamily="18" charset="0"/>
                      </a:rPr>
                      <m:t>𝐴</m:t>
                    </m:r>
                    <m:r>
                      <a:rPr lang="en-US" altLang="zh-CN" b="0" i="1" smtClean="0">
                        <a:latin typeface="Cambria Math" panose="02040503050406030204" pitchFamily="18" charset="0"/>
                      </a:rPr>
                      <m:t>≤</m:t>
                    </m:r>
                    <m:r>
                      <a:rPr lang="en-US" altLang="zh-CN" b="0" i="1" smtClean="0">
                        <a:latin typeface="Cambria Math" panose="02040503050406030204" pitchFamily="18" charset="0"/>
                      </a:rPr>
                      <m:t>𝐵</m:t>
                    </m:r>
                    <m:r>
                      <a:rPr lang="en-US" altLang="zh-CN" b="0" i="1" smtClean="0">
                        <a:latin typeface="Cambria Math" panose="02040503050406030204" pitchFamily="18" charset="0"/>
                      </a:rPr>
                      <m:t>⇔</m:t>
                    </m:r>
                    <m:r>
                      <a:rPr lang="en-US" altLang="zh-CN" b="0" i="1" smtClean="0">
                        <a:latin typeface="Cambria Math" panose="02040503050406030204" pitchFamily="18" charset="0"/>
                      </a:rPr>
                      <m:t>𝑃</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𝐴</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𝑃</m:t>
                    </m:r>
                    <m:r>
                      <a:rPr lang="en-US" altLang="zh-CN" b="0" i="1" smtClean="0">
                        <a:latin typeface="Cambria Math" panose="02040503050406030204" pitchFamily="18" charset="0"/>
                      </a:rPr>
                      <m:t>(</m:t>
                    </m:r>
                    <m:r>
                      <a:rPr lang="en-US" altLang="zh-CN" b="0" i="1" smtClean="0">
                        <a:latin typeface="Cambria Math" panose="02040503050406030204" pitchFamily="18" charset="0"/>
                      </a:rPr>
                      <m:t>𝐵</m:t>
                    </m:r>
                    <m:r>
                      <a:rPr lang="en-US" altLang="zh-CN" b="0" i="1" smtClean="0">
                        <a:latin typeface="Cambria Math" panose="02040503050406030204" pitchFamily="18" charset="0"/>
                      </a:rPr>
                      <m:t>)</m:t>
                    </m:r>
                  </m:oMath>
                </a14:m>
                <a:r>
                  <a:rPr lang="zh-CN" altLang="en-US" dirty="0"/>
                  <a:t>。</a:t>
                </a:r>
                <a:endParaRPr lang="en-US" altLang="zh-CN" dirty="0"/>
              </a:p>
            </p:txBody>
          </p:sp>
        </mc:Choice>
        <mc:Fallback>
          <p:sp>
            <p:nvSpPr>
              <p:cNvPr id="3" name="内容占位符 2">
                <a:extLst>
                  <a:ext uri="{FF2B5EF4-FFF2-40B4-BE49-F238E27FC236}">
                    <a16:creationId xmlns:a16="http://schemas.microsoft.com/office/drawing/2014/main" id="{198877E3-DCA3-40CA-B972-F38EDCF35C7D}"/>
                  </a:ext>
                </a:extLst>
              </p:cNvPr>
              <p:cNvSpPr>
                <a:spLocks noGrp="1" noRot="1" noChangeAspect="1" noMove="1" noResize="1" noEditPoints="1" noAdjustHandles="1" noChangeArrowheads="1" noChangeShapeType="1" noTextEdit="1"/>
              </p:cNvSpPr>
              <p:nvPr>
                <p:ph idx="1"/>
              </p:nvPr>
            </p:nvSpPr>
            <p:spPr>
              <a:blipFill>
                <a:blip r:embed="rId2"/>
                <a:stretch>
                  <a:fillRect l="-1043" t="-206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585109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AC4E1544-F6C3-4B5C-8F09-9C89D1DDA2DB}"/>
              </a:ext>
            </a:extLst>
          </p:cNvPr>
          <p:cNvSpPr/>
          <p:nvPr/>
        </p:nvSpPr>
        <p:spPr>
          <a:xfrm>
            <a:off x="2728912" y="2521059"/>
            <a:ext cx="6734175" cy="1815882"/>
          </a:xfrm>
          <a:prstGeom prst="rect">
            <a:avLst/>
          </a:prstGeom>
        </p:spPr>
        <p:txBody>
          <a:bodyPr wrap="square">
            <a:spAutoFit/>
          </a:bodyPr>
          <a:lstStyle/>
          <a:p>
            <a:r>
              <a:rPr lang="zh-CN" altLang="en-US" sz="2800" dirty="0">
                <a:solidFill>
                  <a:schemeClr val="bg1"/>
                </a:solidFill>
              </a:rPr>
              <a:t>本课件为杂谈和杂题选讲形式，旨在分享一些组合问题的思路。各节标题只是一种分类和引导，并不表示本节涵盖了</a:t>
            </a:r>
            <a:r>
              <a:rPr lang="en-US" altLang="zh-CN" sz="2800" dirty="0">
                <a:solidFill>
                  <a:schemeClr val="bg1"/>
                </a:solidFill>
              </a:rPr>
              <a:t>OI</a:t>
            </a:r>
            <a:r>
              <a:rPr lang="zh-CN" altLang="en-US" sz="2800" dirty="0">
                <a:solidFill>
                  <a:schemeClr val="bg1"/>
                </a:solidFill>
              </a:rPr>
              <a:t>在这个概念下的大部或全部内容。</a:t>
            </a:r>
          </a:p>
        </p:txBody>
      </p:sp>
    </p:spTree>
    <p:extLst>
      <p:ext uri="{BB962C8B-B14F-4D97-AF65-F5344CB8AC3E}">
        <p14:creationId xmlns:p14="http://schemas.microsoft.com/office/powerpoint/2010/main" val="13028667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73FF6B6-3A36-46FA-9651-FE2CFC0284A6}"/>
              </a:ext>
            </a:extLst>
          </p:cNvPr>
          <p:cNvSpPr>
            <a:spLocks noGrp="1"/>
          </p:cNvSpPr>
          <p:nvPr>
            <p:ph type="title"/>
          </p:nvPr>
        </p:nvSpPr>
        <p:spPr/>
        <p:txBody>
          <a:bodyPr/>
          <a:lstStyle/>
          <a:p>
            <a:r>
              <a:rPr lang="zh-CN" altLang="en-US" dirty="0">
                <a:effectLst/>
                <a:hlinkClick r:id="rId2"/>
              </a:rPr>
              <a:t>「</a:t>
            </a:r>
            <a:r>
              <a:rPr lang="en-US" altLang="zh-CN" dirty="0" err="1">
                <a:effectLst/>
                <a:hlinkClick r:id="rId2"/>
              </a:rPr>
              <a:t>LibreOJ</a:t>
            </a:r>
            <a:r>
              <a:rPr lang="en-US" altLang="zh-CN" dirty="0">
                <a:effectLst/>
                <a:hlinkClick r:id="rId2"/>
              </a:rPr>
              <a:t> Round #9</a:t>
            </a:r>
            <a:r>
              <a:rPr lang="zh-CN" altLang="en-US" dirty="0">
                <a:effectLst/>
                <a:hlinkClick r:id="rId2"/>
              </a:rPr>
              <a:t>」</a:t>
            </a:r>
            <a:r>
              <a:rPr lang="en-US" altLang="zh-CN" dirty="0" err="1">
                <a:effectLst/>
                <a:hlinkClick r:id="rId2"/>
              </a:rPr>
              <a:t>Menci</a:t>
            </a:r>
            <a:r>
              <a:rPr lang="en-US" altLang="zh-CN" dirty="0">
                <a:effectLst/>
                <a:hlinkClick r:id="rId2"/>
              </a:rPr>
              <a:t> </a:t>
            </a:r>
            <a:r>
              <a:rPr lang="zh-CN" altLang="en-US" dirty="0">
                <a:effectLst/>
                <a:hlinkClick r:id="rId2"/>
              </a:rPr>
              <a:t>的序列</a:t>
            </a:r>
            <a:endParaRPr lang="zh-CN" altLang="en-US" dirty="0"/>
          </a:p>
        </p:txBody>
      </p:sp>
      <p:sp>
        <p:nvSpPr>
          <p:cNvPr id="3" name="内容占位符 2">
            <a:extLst>
              <a:ext uri="{FF2B5EF4-FFF2-40B4-BE49-F238E27FC236}">
                <a16:creationId xmlns:a16="http://schemas.microsoft.com/office/drawing/2014/main" id="{7F18A19B-B2FE-48FE-B5FE-2E6ED3C0CE4F}"/>
              </a:ext>
            </a:extLst>
          </p:cNvPr>
          <p:cNvSpPr>
            <a:spLocks noGrp="1"/>
          </p:cNvSpPr>
          <p:nvPr>
            <p:ph idx="1"/>
          </p:nvPr>
        </p:nvSpPr>
        <p:spPr/>
        <p:txBody>
          <a:bodyPr/>
          <a:lstStyle/>
          <a:p>
            <a:r>
              <a:rPr lang="zh-CN" altLang="en-US" dirty="0"/>
              <a:t>有一个</a:t>
            </a:r>
            <a:r>
              <a:rPr lang="en-US" altLang="zh-CN" dirty="0"/>
              <a:t>×</a:t>
            </a:r>
            <a:r>
              <a:rPr lang="zh-CN" altLang="en-US" dirty="0"/>
              <a:t>和</a:t>
            </a:r>
            <a:r>
              <a:rPr lang="en-US" altLang="zh-CN" dirty="0"/>
              <a:t>+</a:t>
            </a:r>
            <a:r>
              <a:rPr lang="zh-CN" altLang="en-US" dirty="0"/>
              <a:t>组成的序列。</a:t>
            </a:r>
            <a:r>
              <a:rPr lang="en-US" altLang="zh-CN" dirty="0"/>
              <a:t>×</a:t>
            </a:r>
            <a:r>
              <a:rPr lang="zh-CN" altLang="en-US" dirty="0"/>
              <a:t>表示乘</a:t>
            </a:r>
            <a:r>
              <a:rPr lang="en-US" altLang="zh-CN" dirty="0"/>
              <a:t>2</a:t>
            </a:r>
            <a:r>
              <a:rPr lang="zh-CN" altLang="en-US" dirty="0"/>
              <a:t>，</a:t>
            </a:r>
            <a:r>
              <a:rPr lang="en-US" altLang="zh-CN" dirty="0"/>
              <a:t>+</a:t>
            </a:r>
            <a:r>
              <a:rPr lang="zh-CN" altLang="en-US" dirty="0"/>
              <a:t>表示加</a:t>
            </a:r>
            <a:r>
              <a:rPr lang="en-US" altLang="zh-CN" dirty="0"/>
              <a:t>1</a:t>
            </a:r>
            <a:r>
              <a:rPr lang="zh-CN" altLang="en-US" dirty="0"/>
              <a:t>。</a:t>
            </a:r>
            <a:endParaRPr lang="en-US" altLang="zh-CN" dirty="0"/>
          </a:p>
          <a:p>
            <a:endParaRPr lang="en-US" altLang="zh-CN" dirty="0"/>
          </a:p>
          <a:p>
            <a:r>
              <a:rPr lang="zh-CN" altLang="en-US" dirty="0"/>
              <a:t>你需要选出一个子序列使得</a:t>
            </a:r>
            <a:r>
              <a:rPr lang="en-US" altLang="zh-CN" dirty="0"/>
              <a:t>0</a:t>
            </a:r>
            <a:r>
              <a:rPr lang="zh-CN" altLang="en-US" dirty="0"/>
              <a:t>在依次执行操作后对</a:t>
            </a:r>
            <a:r>
              <a:rPr lang="en-US" altLang="zh-CN" dirty="0"/>
              <a:t>2</a:t>
            </a:r>
            <a:r>
              <a:rPr lang="en-US" altLang="zh-CN" baseline="30000" dirty="0"/>
              <a:t>k</a:t>
            </a:r>
            <a:r>
              <a:rPr lang="zh-CN" altLang="en-US" dirty="0"/>
              <a:t>取模的结果尽可能大。</a:t>
            </a:r>
            <a:endParaRPr lang="en-US" altLang="zh-CN" dirty="0"/>
          </a:p>
          <a:p>
            <a:endParaRPr lang="en-US" altLang="zh-CN" dirty="0"/>
          </a:p>
          <a:p>
            <a:r>
              <a:rPr lang="zh-CN" altLang="en-US" dirty="0"/>
              <a:t>序列长度≤</a:t>
            </a:r>
            <a:r>
              <a:rPr lang="en-US" altLang="zh-CN" dirty="0"/>
              <a:t>10</a:t>
            </a:r>
            <a:r>
              <a:rPr lang="en-US" altLang="zh-CN" baseline="30000" dirty="0"/>
              <a:t>6</a:t>
            </a:r>
          </a:p>
        </p:txBody>
      </p:sp>
    </p:spTree>
    <p:extLst>
      <p:ext uri="{BB962C8B-B14F-4D97-AF65-F5344CB8AC3E}">
        <p14:creationId xmlns:p14="http://schemas.microsoft.com/office/powerpoint/2010/main" val="13717677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C05F05-F594-4D3F-86DF-60EBA15A83D5}"/>
              </a:ext>
            </a:extLst>
          </p:cNvPr>
          <p:cNvSpPr>
            <a:spLocks noGrp="1"/>
          </p:cNvSpPr>
          <p:nvPr>
            <p:ph type="title"/>
          </p:nvPr>
        </p:nvSpPr>
        <p:spPr/>
        <p:txBody>
          <a:bodyPr/>
          <a:lstStyle/>
          <a:p>
            <a:r>
              <a:rPr lang="zh-CN" altLang="en-US" dirty="0"/>
              <a:t>调整法</a:t>
            </a:r>
          </a:p>
        </p:txBody>
      </p:sp>
      <p:sp>
        <p:nvSpPr>
          <p:cNvPr id="3" name="内容占位符 2">
            <a:extLst>
              <a:ext uri="{FF2B5EF4-FFF2-40B4-BE49-F238E27FC236}">
                <a16:creationId xmlns:a16="http://schemas.microsoft.com/office/drawing/2014/main" id="{82C0885F-86CD-4EC8-9E1E-BB781D2E433F}"/>
              </a:ext>
            </a:extLst>
          </p:cNvPr>
          <p:cNvSpPr>
            <a:spLocks noGrp="1"/>
          </p:cNvSpPr>
          <p:nvPr>
            <p:ph idx="1"/>
          </p:nvPr>
        </p:nvSpPr>
        <p:spPr/>
        <p:txBody>
          <a:bodyPr>
            <a:normAutofit/>
          </a:bodyPr>
          <a:lstStyle/>
          <a:p>
            <a:r>
              <a:rPr lang="zh-CN" altLang="en-US" dirty="0"/>
              <a:t>对于序列问题，考虑把合法方案调整成特定形式。</a:t>
            </a:r>
            <a:endParaRPr lang="en-US" altLang="zh-CN" dirty="0"/>
          </a:p>
          <a:p>
            <a:endParaRPr lang="en-US" altLang="zh-CN" dirty="0"/>
          </a:p>
          <a:p>
            <a:r>
              <a:rPr lang="en-US" altLang="zh-CN" dirty="0"/>
              <a:t>++×++×++ </a:t>
            </a:r>
            <a:r>
              <a:rPr lang="zh-CN" altLang="en-US" dirty="0"/>
              <a:t>→ </a:t>
            </a:r>
            <a:r>
              <a:rPr lang="en-US" altLang="zh-CN" dirty="0"/>
              <a:t>××++×++×++ </a:t>
            </a:r>
            <a:r>
              <a:rPr lang="zh-CN" altLang="en-US" dirty="0"/>
              <a:t>→</a:t>
            </a:r>
            <a:r>
              <a:rPr lang="en-US" altLang="zh-CN" dirty="0"/>
              <a:t> ××++×+++× </a:t>
            </a:r>
            <a:r>
              <a:rPr lang="zh-CN" altLang="en-US" dirty="0"/>
              <a:t>→ </a:t>
            </a:r>
            <a:r>
              <a:rPr lang="en-US" altLang="zh-CN" dirty="0"/>
              <a:t>××+++×+×</a:t>
            </a:r>
            <a:r>
              <a:rPr lang="zh-CN" altLang="en-US" dirty="0"/>
              <a:t>→</a:t>
            </a:r>
            <a:r>
              <a:rPr lang="en-US" altLang="zh-CN" dirty="0"/>
              <a:t> ×+×+×+×(1110</a:t>
            </a:r>
            <a:r>
              <a:rPr lang="en-US" altLang="zh-CN" baseline="-25000" dirty="0"/>
              <a:t>2</a:t>
            </a:r>
            <a:r>
              <a:rPr lang="en-US" altLang="zh-CN" dirty="0"/>
              <a:t>)</a:t>
            </a:r>
          </a:p>
          <a:p>
            <a:endParaRPr lang="en-US" altLang="zh-CN" dirty="0"/>
          </a:p>
          <a:p>
            <a:r>
              <a:rPr lang="en-US" altLang="zh-CN" dirty="0"/>
              <a:t>×</a:t>
            </a:r>
            <a:r>
              <a:rPr lang="zh-CN" altLang="en-US" dirty="0"/>
              <a:t>右侧的两个 </a:t>
            </a:r>
            <a:r>
              <a:rPr lang="en-US" altLang="zh-CN" dirty="0"/>
              <a:t>+ </a:t>
            </a:r>
            <a:r>
              <a:rPr lang="zh-CN" altLang="en-US" dirty="0"/>
              <a:t>→左侧的一个 </a:t>
            </a:r>
            <a:r>
              <a:rPr lang="en-US" altLang="zh-CN" dirty="0"/>
              <a:t>+</a:t>
            </a:r>
            <a:r>
              <a:rPr lang="zh-CN" altLang="en-US" dirty="0"/>
              <a:t>？</a:t>
            </a:r>
            <a:endParaRPr lang="en-US" altLang="zh-CN" dirty="0"/>
          </a:p>
          <a:p>
            <a:endParaRPr lang="en-US" altLang="zh-CN" dirty="0"/>
          </a:p>
          <a:p>
            <a:r>
              <a:rPr lang="en-US" altLang="zh-CN" dirty="0"/>
              <a:t>+×++</a:t>
            </a:r>
            <a:r>
              <a:rPr lang="zh-CN" altLang="en-US" dirty="0"/>
              <a:t>有子序列</a:t>
            </a:r>
            <a:r>
              <a:rPr lang="en-US" altLang="zh-CN" dirty="0"/>
              <a:t>+×+(11)</a:t>
            </a:r>
          </a:p>
          <a:p>
            <a:r>
              <a:rPr lang="en-US" altLang="zh-CN" dirty="0"/>
              <a:t>++×</a:t>
            </a:r>
            <a:r>
              <a:rPr lang="zh-CN" altLang="en-US" dirty="0"/>
              <a:t>无法得出</a:t>
            </a:r>
            <a:r>
              <a:rPr lang="en-US" altLang="zh-CN" dirty="0"/>
              <a:t>11</a:t>
            </a:r>
            <a:endParaRPr lang="zh-CN" altLang="en-US" dirty="0"/>
          </a:p>
        </p:txBody>
      </p:sp>
    </p:spTree>
    <p:extLst>
      <p:ext uri="{BB962C8B-B14F-4D97-AF65-F5344CB8AC3E}">
        <p14:creationId xmlns:p14="http://schemas.microsoft.com/office/powerpoint/2010/main" val="15489528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422128-7C00-4429-9570-AF8B427DFA7C}"/>
              </a:ext>
            </a:extLst>
          </p:cNvPr>
          <p:cNvSpPr>
            <a:spLocks noGrp="1"/>
          </p:cNvSpPr>
          <p:nvPr>
            <p:ph type="title"/>
          </p:nvPr>
        </p:nvSpPr>
        <p:spPr/>
        <p:txBody>
          <a:bodyPr/>
          <a:lstStyle/>
          <a:p>
            <a:r>
              <a:rPr lang="en-US" altLang="zh-CN" u="sng" dirty="0">
                <a:effectLst/>
                <a:hlinkClick r:id="rId2"/>
              </a:rPr>
              <a:t>【NOI2019】</a:t>
            </a:r>
            <a:r>
              <a:rPr lang="zh-CN" altLang="en-US" u="sng" dirty="0">
                <a:effectLst/>
                <a:hlinkClick r:id="rId2"/>
              </a:rPr>
              <a:t>序列</a:t>
            </a:r>
            <a:endParaRPr lang="zh-CN" altLang="en-US" dirty="0"/>
          </a:p>
        </p:txBody>
      </p:sp>
      <p:sp>
        <p:nvSpPr>
          <p:cNvPr id="3" name="内容占位符 2">
            <a:extLst>
              <a:ext uri="{FF2B5EF4-FFF2-40B4-BE49-F238E27FC236}">
                <a16:creationId xmlns:a16="http://schemas.microsoft.com/office/drawing/2014/main" id="{61F98EA6-A4D9-415F-A5A9-7060B1AA700F}"/>
              </a:ext>
            </a:extLst>
          </p:cNvPr>
          <p:cNvSpPr>
            <a:spLocks noGrp="1"/>
          </p:cNvSpPr>
          <p:nvPr>
            <p:ph idx="1"/>
          </p:nvPr>
        </p:nvSpPr>
        <p:spPr/>
        <p:txBody>
          <a:bodyPr/>
          <a:lstStyle/>
          <a:p>
            <a:r>
              <a:rPr lang="zh-CN" altLang="en-US" dirty="0"/>
              <a:t>给定两个长度为</a:t>
            </a:r>
            <a:r>
              <a:rPr lang="en-US" altLang="zh-CN" dirty="0"/>
              <a:t>n</a:t>
            </a:r>
            <a:r>
              <a:rPr lang="zh-CN" altLang="en-US" dirty="0"/>
              <a:t>的正整数序列。你需要从两个序列各取</a:t>
            </a:r>
            <a:r>
              <a:rPr lang="en-US" altLang="zh-CN" dirty="0"/>
              <a:t>K</a:t>
            </a:r>
            <a:r>
              <a:rPr lang="zh-CN" altLang="en-US" dirty="0"/>
              <a:t>个数，要求至少有</a:t>
            </a:r>
            <a:r>
              <a:rPr lang="en-US" altLang="zh-CN" dirty="0"/>
              <a:t>L</a:t>
            </a:r>
            <a:r>
              <a:rPr lang="zh-CN" altLang="en-US" dirty="0"/>
              <a:t>个下标在两个序列中对应的数都被取出，使得取出的所有数总和最大。</a:t>
            </a:r>
            <a:endParaRPr lang="en-US" altLang="zh-CN" dirty="0"/>
          </a:p>
          <a:p>
            <a:endParaRPr lang="en-US" altLang="zh-CN" dirty="0"/>
          </a:p>
          <a:p>
            <a:r>
              <a:rPr lang="en-US" altLang="zh-CN" dirty="0"/>
              <a:t>n</a:t>
            </a:r>
            <a:r>
              <a:rPr lang="zh-CN" altLang="en-US" dirty="0"/>
              <a:t>≤</a:t>
            </a:r>
            <a:r>
              <a:rPr lang="en-US" altLang="zh-CN" dirty="0"/>
              <a:t>2×10</a:t>
            </a:r>
            <a:r>
              <a:rPr lang="en-US" altLang="zh-CN" baseline="30000" dirty="0"/>
              <a:t>5</a:t>
            </a:r>
          </a:p>
        </p:txBody>
      </p:sp>
    </p:spTree>
    <p:extLst>
      <p:ext uri="{BB962C8B-B14F-4D97-AF65-F5344CB8AC3E}">
        <p14:creationId xmlns:p14="http://schemas.microsoft.com/office/powerpoint/2010/main" val="7767206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B0737E-3119-4BD8-8E52-47E2CF552C67}"/>
              </a:ext>
            </a:extLst>
          </p:cNvPr>
          <p:cNvSpPr>
            <a:spLocks noGrp="1"/>
          </p:cNvSpPr>
          <p:nvPr>
            <p:ph type="title"/>
          </p:nvPr>
        </p:nvSpPr>
        <p:spPr/>
        <p:txBody>
          <a:bodyPr/>
          <a:lstStyle/>
          <a:p>
            <a:r>
              <a:rPr lang="zh-CN" altLang="en-US" dirty="0">
                <a:effectLst/>
                <a:hlinkClick r:id="rId2"/>
              </a:rPr>
              <a:t>「</a:t>
            </a:r>
            <a:r>
              <a:rPr lang="en-US" altLang="zh-CN" dirty="0" err="1">
                <a:effectLst/>
                <a:hlinkClick r:id="rId2"/>
              </a:rPr>
              <a:t>LibreOJ</a:t>
            </a:r>
            <a:r>
              <a:rPr lang="en-US" altLang="zh-CN" dirty="0">
                <a:effectLst/>
                <a:hlinkClick r:id="rId2"/>
              </a:rPr>
              <a:t> NOIP Round #1</a:t>
            </a:r>
            <a:r>
              <a:rPr lang="zh-CN" altLang="en-US" dirty="0">
                <a:effectLst/>
                <a:hlinkClick r:id="rId2"/>
              </a:rPr>
              <a:t>」序列划分</a:t>
            </a:r>
            <a:endParaRPr lang="zh-CN" altLang="en-US" dirty="0"/>
          </a:p>
        </p:txBody>
      </p:sp>
      <p:sp>
        <p:nvSpPr>
          <p:cNvPr id="3" name="内容占位符 2">
            <a:extLst>
              <a:ext uri="{FF2B5EF4-FFF2-40B4-BE49-F238E27FC236}">
                <a16:creationId xmlns:a16="http://schemas.microsoft.com/office/drawing/2014/main" id="{D44E6C96-DE0B-400E-95DC-A06E3B11BF99}"/>
              </a:ext>
            </a:extLst>
          </p:cNvPr>
          <p:cNvSpPr>
            <a:spLocks noGrp="1"/>
          </p:cNvSpPr>
          <p:nvPr>
            <p:ph idx="1"/>
          </p:nvPr>
        </p:nvSpPr>
        <p:spPr/>
        <p:txBody>
          <a:bodyPr/>
          <a:lstStyle/>
          <a:p>
            <a:r>
              <a:rPr lang="zh-CN" altLang="en-US" dirty="0"/>
              <a:t>有一个长度为</a:t>
            </a:r>
            <a:r>
              <a:rPr lang="en-US" altLang="zh-CN" dirty="0"/>
              <a:t>n</a:t>
            </a:r>
            <a:r>
              <a:rPr lang="zh-CN" altLang="en-US" dirty="0"/>
              <a:t>的整数列。</a:t>
            </a:r>
            <a:endParaRPr lang="en-US" altLang="zh-CN" dirty="0"/>
          </a:p>
          <a:p>
            <a:r>
              <a:rPr lang="zh-CN" altLang="en-US" dirty="0"/>
              <a:t>请你将其划分成</a:t>
            </a:r>
            <a:r>
              <a:rPr lang="en-US" altLang="zh-CN" dirty="0"/>
              <a:t>k</a:t>
            </a:r>
            <a:r>
              <a:rPr lang="zh-CN" altLang="en-US" dirty="0"/>
              <a:t>的倍数个子序列（不一定连续），同时每个子序列以</a:t>
            </a:r>
            <a:r>
              <a:rPr lang="en-US" altLang="zh-CN" dirty="0"/>
              <a:t>k</a:t>
            </a:r>
            <a:r>
              <a:rPr lang="zh-CN" altLang="en-US" dirty="0"/>
              <a:t>的倍数开头，</a:t>
            </a:r>
            <a:r>
              <a:rPr lang="en-US" altLang="zh-CN" dirty="0"/>
              <a:t>k</a:t>
            </a:r>
            <a:r>
              <a:rPr lang="zh-CN" altLang="en-US" dirty="0"/>
              <a:t>的倍数结尾，长度也为</a:t>
            </a:r>
            <a:r>
              <a:rPr lang="en-US" altLang="zh-CN" dirty="0"/>
              <a:t>k</a:t>
            </a:r>
            <a:r>
              <a:rPr lang="zh-CN" altLang="en-US" dirty="0"/>
              <a:t>的倍数。</a:t>
            </a:r>
            <a:endParaRPr lang="en-US" altLang="zh-CN" dirty="0"/>
          </a:p>
          <a:p>
            <a:endParaRPr lang="en-US" altLang="zh-CN" dirty="0"/>
          </a:p>
          <a:p>
            <a:r>
              <a:rPr lang="en-US" altLang="zh-CN" dirty="0"/>
              <a:t>n</a:t>
            </a:r>
            <a:r>
              <a:rPr lang="zh-CN" altLang="en-US" dirty="0"/>
              <a:t>≤</a:t>
            </a:r>
            <a:r>
              <a:rPr lang="en-US" altLang="zh-CN" dirty="0"/>
              <a:t>10</a:t>
            </a:r>
            <a:r>
              <a:rPr lang="en-US" altLang="zh-CN" baseline="30000" dirty="0"/>
              <a:t>6</a:t>
            </a:r>
            <a:endParaRPr lang="zh-CN" altLang="en-US" baseline="30000" dirty="0"/>
          </a:p>
        </p:txBody>
      </p:sp>
    </p:spTree>
    <p:extLst>
      <p:ext uri="{BB962C8B-B14F-4D97-AF65-F5344CB8AC3E}">
        <p14:creationId xmlns:p14="http://schemas.microsoft.com/office/powerpoint/2010/main" val="41708213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255E56-7F57-4CE0-B9F5-CB899A0BADC7}"/>
              </a:ext>
            </a:extLst>
          </p:cNvPr>
          <p:cNvSpPr>
            <a:spLocks noGrp="1"/>
          </p:cNvSpPr>
          <p:nvPr>
            <p:ph type="title"/>
          </p:nvPr>
        </p:nvSpPr>
        <p:spPr/>
        <p:txBody>
          <a:bodyPr/>
          <a:lstStyle/>
          <a:p>
            <a:r>
              <a:rPr lang="en-US" altLang="zh-CN" dirty="0">
                <a:effectLst/>
                <a:hlinkClick r:id="rId2"/>
              </a:rPr>
              <a:t>【CSP-S 2019】</a:t>
            </a:r>
            <a:r>
              <a:rPr lang="zh-CN" altLang="en-US" dirty="0">
                <a:effectLst/>
                <a:hlinkClick r:id="rId2"/>
              </a:rPr>
              <a:t>划分</a:t>
            </a:r>
            <a:endParaRPr lang="zh-CN" altLang="en-US" dirty="0"/>
          </a:p>
        </p:txBody>
      </p:sp>
      <p:sp>
        <p:nvSpPr>
          <p:cNvPr id="3" name="内容占位符 2">
            <a:extLst>
              <a:ext uri="{FF2B5EF4-FFF2-40B4-BE49-F238E27FC236}">
                <a16:creationId xmlns:a16="http://schemas.microsoft.com/office/drawing/2014/main" id="{6A14B3FF-257A-4937-9151-223DF9020A92}"/>
              </a:ext>
            </a:extLst>
          </p:cNvPr>
          <p:cNvSpPr>
            <a:spLocks noGrp="1"/>
          </p:cNvSpPr>
          <p:nvPr>
            <p:ph idx="1"/>
          </p:nvPr>
        </p:nvSpPr>
        <p:spPr/>
        <p:txBody>
          <a:bodyPr/>
          <a:lstStyle/>
          <a:p>
            <a:r>
              <a:rPr lang="zh-CN" altLang="en-US" dirty="0"/>
              <a:t>给定一个长为</a:t>
            </a:r>
            <a:r>
              <a:rPr lang="en-US" altLang="zh-CN" dirty="0"/>
              <a:t>n</a:t>
            </a:r>
            <a:r>
              <a:rPr lang="zh-CN" altLang="en-US" dirty="0"/>
              <a:t>的整数列。</a:t>
            </a:r>
            <a:endParaRPr lang="en-US" altLang="zh-CN" dirty="0"/>
          </a:p>
          <a:p>
            <a:r>
              <a:rPr lang="zh-CN" altLang="en-US" dirty="0"/>
              <a:t>要求将其划分成若干段，每段的总和依次递增。最小化每段总和的平方和。</a:t>
            </a:r>
            <a:endParaRPr lang="en-US" altLang="zh-CN" dirty="0"/>
          </a:p>
          <a:p>
            <a:endParaRPr lang="en-US" altLang="zh-CN" dirty="0"/>
          </a:p>
          <a:p>
            <a:r>
              <a:rPr lang="en-US" altLang="zh-CN" dirty="0"/>
              <a:t>n</a:t>
            </a:r>
            <a:r>
              <a:rPr lang="zh-CN" altLang="en-US" dirty="0"/>
              <a:t>≤</a:t>
            </a:r>
            <a:r>
              <a:rPr lang="en-US" altLang="zh-CN" dirty="0"/>
              <a:t>10</a:t>
            </a:r>
            <a:r>
              <a:rPr lang="en-US" altLang="zh-CN" baseline="30000" dirty="0"/>
              <a:t>7</a:t>
            </a:r>
            <a:endParaRPr lang="zh-CN" altLang="en-US" baseline="30000" dirty="0"/>
          </a:p>
        </p:txBody>
      </p:sp>
    </p:spTree>
    <p:extLst>
      <p:ext uri="{BB962C8B-B14F-4D97-AF65-F5344CB8AC3E}">
        <p14:creationId xmlns:p14="http://schemas.microsoft.com/office/powerpoint/2010/main" val="6838624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3B3570-134A-462C-BE09-FDE3518F43FD}"/>
              </a:ext>
            </a:extLst>
          </p:cNvPr>
          <p:cNvSpPr>
            <a:spLocks noGrp="1"/>
          </p:cNvSpPr>
          <p:nvPr>
            <p:ph type="title"/>
          </p:nvPr>
        </p:nvSpPr>
        <p:spPr/>
        <p:txBody>
          <a:bodyPr/>
          <a:lstStyle/>
          <a:p>
            <a:r>
              <a:rPr lang="zh-CN" altLang="en-US" dirty="0"/>
              <a:t>最值与笛卡尔树</a:t>
            </a:r>
          </a:p>
        </p:txBody>
      </p:sp>
      <p:sp>
        <p:nvSpPr>
          <p:cNvPr id="3" name="内容占位符 2">
            <a:extLst>
              <a:ext uri="{FF2B5EF4-FFF2-40B4-BE49-F238E27FC236}">
                <a16:creationId xmlns:a16="http://schemas.microsoft.com/office/drawing/2014/main" id="{2D3F84A2-05F2-4152-AC92-4FF7DBBEE925}"/>
              </a:ext>
            </a:extLst>
          </p:cNvPr>
          <p:cNvSpPr>
            <a:spLocks noGrp="1"/>
          </p:cNvSpPr>
          <p:nvPr>
            <p:ph idx="1"/>
          </p:nvPr>
        </p:nvSpPr>
        <p:spPr/>
        <p:txBody>
          <a:bodyPr/>
          <a:lstStyle/>
          <a:p>
            <a:r>
              <a:rPr lang="zh-CN" altLang="en-US" dirty="0"/>
              <a:t>区间最值问题：给定一个排列，每次询问一个区间的最值。（不妨认为是最大值）</a:t>
            </a:r>
            <a:endParaRPr lang="en-US" altLang="zh-CN" dirty="0"/>
          </a:p>
          <a:p>
            <a:endParaRPr lang="en-US" altLang="zh-CN" dirty="0"/>
          </a:p>
          <a:p>
            <a:r>
              <a:rPr lang="zh-CN" altLang="en-US" dirty="0"/>
              <a:t>可以注意到这个问题的结构：整个序列的最大值在任意包含它的区间中都是最大值，所以可以从最大值处将序列切开分治。</a:t>
            </a:r>
            <a:endParaRPr lang="en-US" altLang="zh-CN" dirty="0"/>
          </a:p>
          <a:p>
            <a:endParaRPr lang="en-US" altLang="zh-CN" dirty="0"/>
          </a:p>
          <a:p>
            <a:r>
              <a:rPr lang="zh-CN" altLang="en-US" dirty="0"/>
              <a:t>也就是说，笛卡尔树是一个满足搜索树性质的堆（每个子树对应一个区间，并且祖先权值大于子孙）。</a:t>
            </a:r>
            <a:endParaRPr lang="en-US" altLang="zh-CN" dirty="0"/>
          </a:p>
          <a:p>
            <a:r>
              <a:rPr lang="zh-CN" altLang="en-US" dirty="0"/>
              <a:t>据此可以把笛卡尔树推广到树上等。</a:t>
            </a:r>
            <a:endParaRPr lang="en-US" altLang="zh-CN" dirty="0"/>
          </a:p>
        </p:txBody>
      </p:sp>
    </p:spTree>
    <p:extLst>
      <p:ext uri="{BB962C8B-B14F-4D97-AF65-F5344CB8AC3E}">
        <p14:creationId xmlns:p14="http://schemas.microsoft.com/office/powerpoint/2010/main" val="29258934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F0A094-9C51-47B6-858B-83C32E1D8C4B}"/>
              </a:ext>
            </a:extLst>
          </p:cNvPr>
          <p:cNvSpPr>
            <a:spLocks noGrp="1"/>
          </p:cNvSpPr>
          <p:nvPr>
            <p:ph type="title"/>
          </p:nvPr>
        </p:nvSpPr>
        <p:spPr/>
        <p:txBody>
          <a:bodyPr/>
          <a:lstStyle/>
          <a:p>
            <a:r>
              <a:rPr lang="zh-CN" altLang="en-US" dirty="0">
                <a:effectLst/>
                <a:hlinkClick r:id="rId2"/>
              </a:rPr>
              <a:t>「</a:t>
            </a:r>
            <a:r>
              <a:rPr lang="en-US" altLang="zh-CN" dirty="0" err="1">
                <a:effectLst/>
                <a:hlinkClick r:id="rId2"/>
              </a:rPr>
              <a:t>LibreOJ</a:t>
            </a:r>
            <a:r>
              <a:rPr lang="en-US" altLang="zh-CN" dirty="0">
                <a:effectLst/>
                <a:hlinkClick r:id="rId2"/>
              </a:rPr>
              <a:t> Round #8</a:t>
            </a:r>
            <a:r>
              <a:rPr lang="zh-CN" altLang="en-US" dirty="0">
                <a:effectLst/>
                <a:hlinkClick r:id="rId2"/>
              </a:rPr>
              <a:t>」</a:t>
            </a:r>
            <a:r>
              <a:rPr lang="en-US" altLang="zh-CN" dirty="0">
                <a:effectLst/>
                <a:hlinkClick r:id="rId2"/>
              </a:rPr>
              <a:t>MIN&amp;MAX I</a:t>
            </a:r>
            <a:endParaRPr lang="zh-CN" altLang="en-US" dirty="0"/>
          </a:p>
        </p:txBody>
      </p:sp>
      <p:sp>
        <p:nvSpPr>
          <p:cNvPr id="3" name="内容占位符 2">
            <a:extLst>
              <a:ext uri="{FF2B5EF4-FFF2-40B4-BE49-F238E27FC236}">
                <a16:creationId xmlns:a16="http://schemas.microsoft.com/office/drawing/2014/main" id="{85474399-99A2-41AB-AC8B-41B0D7808666}"/>
              </a:ext>
            </a:extLst>
          </p:cNvPr>
          <p:cNvSpPr>
            <a:spLocks noGrp="1"/>
          </p:cNvSpPr>
          <p:nvPr>
            <p:ph idx="1"/>
          </p:nvPr>
        </p:nvSpPr>
        <p:spPr/>
        <p:txBody>
          <a:bodyPr/>
          <a:lstStyle/>
          <a:p>
            <a:r>
              <a:rPr lang="zh-CN" altLang="en-US" dirty="0"/>
              <a:t>对于一个</a:t>
            </a:r>
            <a:r>
              <a:rPr lang="en-US" altLang="zh-CN" dirty="0"/>
              <a:t>n</a:t>
            </a:r>
            <a:r>
              <a:rPr lang="zh-CN" altLang="en-US" dirty="0"/>
              <a:t>阶排列</a:t>
            </a:r>
            <a:r>
              <a:rPr lang="en-US" altLang="zh-CN" dirty="0"/>
              <a:t>p</a:t>
            </a:r>
            <a:r>
              <a:rPr lang="zh-CN" altLang="en-US" dirty="0"/>
              <a:t>，建立一张无向简单图</a:t>
            </a:r>
            <a:r>
              <a:rPr lang="en-US" altLang="zh-CN" dirty="0"/>
              <a:t>G(p)</a:t>
            </a:r>
            <a:r>
              <a:rPr lang="zh-CN" altLang="en-US" dirty="0"/>
              <a:t>，有</a:t>
            </a:r>
            <a:r>
              <a:rPr lang="en-US" altLang="zh-CN" dirty="0"/>
              <a:t>n</a:t>
            </a:r>
            <a:r>
              <a:rPr lang="zh-CN" altLang="en-US" dirty="0"/>
              <a:t>个节点，标号从</a:t>
            </a:r>
            <a:r>
              <a:rPr lang="en-US" altLang="zh-CN" dirty="0"/>
              <a:t>1</a:t>
            </a:r>
            <a:r>
              <a:rPr lang="zh-CN" altLang="en-US" dirty="0"/>
              <a:t>到</a:t>
            </a:r>
            <a:r>
              <a:rPr lang="en-US" altLang="zh-CN" dirty="0"/>
              <a:t>n</a:t>
            </a:r>
            <a:r>
              <a:rPr lang="zh-CN" altLang="en-US" dirty="0"/>
              <a:t>，每个点分别向排列中对应位置左右两侧最近的比它大的元素以及比它小的元素连边。 </a:t>
            </a:r>
            <a:endParaRPr lang="en-US" altLang="zh-CN" dirty="0"/>
          </a:p>
          <a:p>
            <a:r>
              <a:rPr lang="zh-CN" altLang="en-US" dirty="0"/>
              <a:t>在所有的</a:t>
            </a:r>
            <a:r>
              <a:rPr lang="en-US" altLang="zh-CN" dirty="0"/>
              <a:t>n</a:t>
            </a:r>
            <a:r>
              <a:rPr lang="zh-CN" altLang="en-US" dirty="0"/>
              <a:t>阶排列中等概率随机选择一个排列</a:t>
            </a:r>
            <a:r>
              <a:rPr lang="en-US" altLang="zh-CN" dirty="0"/>
              <a:t>p</a:t>
            </a:r>
            <a:r>
              <a:rPr lang="zh-CN" altLang="en-US" dirty="0"/>
              <a:t>，求</a:t>
            </a:r>
            <a:r>
              <a:rPr lang="en-US" altLang="zh-CN" dirty="0"/>
              <a:t>G(p)</a:t>
            </a:r>
            <a:r>
              <a:rPr lang="zh-CN" altLang="en-US" dirty="0"/>
              <a:t>中三元环的期望个数，答案对</a:t>
            </a:r>
            <a:r>
              <a:rPr lang="en-US" altLang="zh-CN" dirty="0"/>
              <a:t>998244353</a:t>
            </a:r>
            <a:r>
              <a:rPr lang="zh-CN" altLang="en-US" dirty="0"/>
              <a:t>取模。</a:t>
            </a:r>
            <a:endParaRPr lang="en-US" altLang="zh-CN" dirty="0"/>
          </a:p>
        </p:txBody>
      </p:sp>
    </p:spTree>
    <p:extLst>
      <p:ext uri="{BB962C8B-B14F-4D97-AF65-F5344CB8AC3E}">
        <p14:creationId xmlns:p14="http://schemas.microsoft.com/office/powerpoint/2010/main" val="28090308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3B3570-134A-462C-BE09-FDE3518F43FD}"/>
              </a:ext>
            </a:extLst>
          </p:cNvPr>
          <p:cNvSpPr>
            <a:spLocks noGrp="1"/>
          </p:cNvSpPr>
          <p:nvPr>
            <p:ph type="title"/>
          </p:nvPr>
        </p:nvSpPr>
        <p:spPr/>
        <p:txBody>
          <a:bodyPr/>
          <a:lstStyle/>
          <a:p>
            <a:r>
              <a:rPr lang="zh-CN" altLang="en-US" dirty="0"/>
              <a:t>笛卡尔树的结构</a:t>
            </a:r>
          </a:p>
        </p:txBody>
      </p:sp>
      <p:sp>
        <p:nvSpPr>
          <p:cNvPr id="3" name="内容占位符 2">
            <a:extLst>
              <a:ext uri="{FF2B5EF4-FFF2-40B4-BE49-F238E27FC236}">
                <a16:creationId xmlns:a16="http://schemas.microsoft.com/office/drawing/2014/main" id="{2D3F84A2-05F2-4152-AC92-4FF7DBBEE925}"/>
              </a:ext>
            </a:extLst>
          </p:cNvPr>
          <p:cNvSpPr>
            <a:spLocks noGrp="1"/>
          </p:cNvSpPr>
          <p:nvPr>
            <p:ph idx="1"/>
          </p:nvPr>
        </p:nvSpPr>
        <p:spPr/>
        <p:txBody>
          <a:bodyPr/>
          <a:lstStyle/>
          <a:p>
            <a:r>
              <a:rPr lang="zh-CN" altLang="en-US" dirty="0"/>
              <a:t>从每个点向排列中左，右两侧最近的比它大的元素连边，可以得到一张外平面图。 </a:t>
            </a:r>
            <a:endParaRPr lang="en-US" altLang="zh-CN" dirty="0"/>
          </a:p>
          <a:p>
            <a:r>
              <a:rPr lang="zh-CN" altLang="en-US" dirty="0"/>
              <a:t>其对偶图与笛卡尔树同构（在两端添加无穷大，忽略无限区域）。</a:t>
            </a:r>
            <a:endParaRPr lang="en-US" altLang="zh-CN" dirty="0"/>
          </a:p>
          <a:p>
            <a:r>
              <a:rPr lang="zh-CN" altLang="en-US" dirty="0"/>
              <a:t>只考虑其中向一侧的边，可以得到左树和右树。</a:t>
            </a:r>
            <a:endParaRPr lang="en-US" altLang="zh-CN" dirty="0"/>
          </a:p>
          <a:p>
            <a:r>
              <a:rPr lang="zh-CN" altLang="en-US" dirty="0"/>
              <a:t>一个点在笛卡尔树上的祖先是左树和右树祖先的并。</a:t>
            </a:r>
            <a:endParaRPr lang="en-US" altLang="zh-CN" dirty="0"/>
          </a:p>
        </p:txBody>
      </p:sp>
      <p:pic>
        <p:nvPicPr>
          <p:cNvPr id="4" name="图片 3">
            <a:extLst>
              <a:ext uri="{FF2B5EF4-FFF2-40B4-BE49-F238E27FC236}">
                <a16:creationId xmlns:a16="http://schemas.microsoft.com/office/drawing/2014/main" id="{FEF841A2-46E4-4307-82B4-8095BFA7A020}"/>
              </a:ext>
            </a:extLst>
          </p:cNvPr>
          <p:cNvPicPr>
            <a:picLocks noChangeAspect="1"/>
          </p:cNvPicPr>
          <p:nvPr/>
        </p:nvPicPr>
        <p:blipFill>
          <a:blip r:embed="rId2"/>
          <a:stretch>
            <a:fillRect/>
          </a:stretch>
        </p:blipFill>
        <p:spPr>
          <a:xfrm>
            <a:off x="842366" y="4243387"/>
            <a:ext cx="10820996" cy="2068513"/>
          </a:xfrm>
          <a:prstGeom prst="rect">
            <a:avLst/>
          </a:prstGeom>
        </p:spPr>
      </p:pic>
    </p:spTree>
    <p:extLst>
      <p:ext uri="{BB962C8B-B14F-4D97-AF65-F5344CB8AC3E}">
        <p14:creationId xmlns:p14="http://schemas.microsoft.com/office/powerpoint/2010/main" val="18884769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447011-BEEA-4F6D-9BA3-AFFCEA12C352}"/>
              </a:ext>
            </a:extLst>
          </p:cNvPr>
          <p:cNvSpPr>
            <a:spLocks noGrp="1"/>
          </p:cNvSpPr>
          <p:nvPr>
            <p:ph type="title"/>
          </p:nvPr>
        </p:nvSpPr>
        <p:spPr/>
        <p:txBody>
          <a:bodyPr/>
          <a:lstStyle/>
          <a:p>
            <a:r>
              <a:rPr lang="zh-CN" altLang="en-US" dirty="0">
                <a:hlinkClick r:id="rId2"/>
              </a:rPr>
              <a:t>「</a:t>
            </a:r>
            <a:r>
              <a:rPr lang="en-US" altLang="zh-CN" dirty="0">
                <a:hlinkClick r:id="rId2"/>
              </a:rPr>
              <a:t>SNOI2020</a:t>
            </a:r>
            <a:r>
              <a:rPr lang="zh-CN" altLang="en-US" dirty="0">
                <a:hlinkClick r:id="rId2"/>
              </a:rPr>
              <a:t>」水池</a:t>
            </a:r>
            <a:endParaRPr lang="zh-CN" altLang="en-US" dirty="0"/>
          </a:p>
        </p:txBody>
      </p:sp>
      <p:sp>
        <p:nvSpPr>
          <p:cNvPr id="3" name="内容占位符 2">
            <a:extLst>
              <a:ext uri="{FF2B5EF4-FFF2-40B4-BE49-F238E27FC236}">
                <a16:creationId xmlns:a16="http://schemas.microsoft.com/office/drawing/2014/main" id="{BDD5A274-A35C-4805-A978-0CD3ABA48102}"/>
              </a:ext>
            </a:extLst>
          </p:cNvPr>
          <p:cNvSpPr>
            <a:spLocks noGrp="1"/>
          </p:cNvSpPr>
          <p:nvPr>
            <p:ph idx="1"/>
          </p:nvPr>
        </p:nvSpPr>
        <p:spPr/>
        <p:txBody>
          <a:bodyPr/>
          <a:lstStyle/>
          <a:p>
            <a:endParaRPr lang="zh-CN" altLang="en-US" dirty="0"/>
          </a:p>
        </p:txBody>
      </p:sp>
      <p:pic>
        <p:nvPicPr>
          <p:cNvPr id="4" name="图片 3">
            <a:extLst>
              <a:ext uri="{FF2B5EF4-FFF2-40B4-BE49-F238E27FC236}">
                <a16:creationId xmlns:a16="http://schemas.microsoft.com/office/drawing/2014/main" id="{015D2934-BC43-4880-BAD2-3758E15B02E8}"/>
              </a:ext>
            </a:extLst>
          </p:cNvPr>
          <p:cNvPicPr>
            <a:picLocks noChangeAspect="1"/>
          </p:cNvPicPr>
          <p:nvPr/>
        </p:nvPicPr>
        <p:blipFill>
          <a:blip r:embed="rId3"/>
          <a:stretch>
            <a:fillRect/>
          </a:stretch>
        </p:blipFill>
        <p:spPr>
          <a:xfrm>
            <a:off x="838200" y="1825625"/>
            <a:ext cx="10515600" cy="3363383"/>
          </a:xfrm>
          <a:prstGeom prst="rect">
            <a:avLst/>
          </a:prstGeom>
        </p:spPr>
      </p:pic>
      <p:pic>
        <p:nvPicPr>
          <p:cNvPr id="8" name="图片 7">
            <a:extLst>
              <a:ext uri="{FF2B5EF4-FFF2-40B4-BE49-F238E27FC236}">
                <a16:creationId xmlns:a16="http://schemas.microsoft.com/office/drawing/2014/main" id="{4D08E23C-C2A6-4E6E-8D78-321EB664C988}"/>
              </a:ext>
            </a:extLst>
          </p:cNvPr>
          <p:cNvPicPr>
            <a:picLocks noChangeAspect="1"/>
          </p:cNvPicPr>
          <p:nvPr/>
        </p:nvPicPr>
        <p:blipFill>
          <a:blip r:embed="rId4"/>
          <a:stretch>
            <a:fillRect/>
          </a:stretch>
        </p:blipFill>
        <p:spPr>
          <a:xfrm>
            <a:off x="838200" y="5094497"/>
            <a:ext cx="10515600" cy="1576444"/>
          </a:xfrm>
          <a:prstGeom prst="rect">
            <a:avLst/>
          </a:prstGeom>
        </p:spPr>
      </p:pic>
    </p:spTree>
    <p:extLst>
      <p:ext uri="{BB962C8B-B14F-4D97-AF65-F5344CB8AC3E}">
        <p14:creationId xmlns:p14="http://schemas.microsoft.com/office/powerpoint/2010/main" val="990242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D4AD875-6BC0-4D77-BDD4-46F2B3682B09}"/>
              </a:ext>
            </a:extLst>
          </p:cNvPr>
          <p:cNvSpPr>
            <a:spLocks noGrp="1"/>
          </p:cNvSpPr>
          <p:nvPr>
            <p:ph type="title"/>
          </p:nvPr>
        </p:nvSpPr>
        <p:spPr/>
        <p:txBody>
          <a:bodyPr/>
          <a:lstStyle/>
          <a:p>
            <a:r>
              <a:rPr lang="zh-CN" altLang="en-US" dirty="0">
                <a:effectLst/>
                <a:hlinkClick r:id="rId2"/>
              </a:rPr>
              <a:t>「</a:t>
            </a:r>
            <a:r>
              <a:rPr lang="en-US" altLang="zh-CN" dirty="0">
                <a:effectLst/>
                <a:hlinkClick r:id="rId2"/>
              </a:rPr>
              <a:t>2018 </a:t>
            </a:r>
            <a:r>
              <a:rPr lang="zh-CN" altLang="en-US" dirty="0">
                <a:effectLst/>
                <a:hlinkClick r:id="rId2"/>
              </a:rPr>
              <a:t>集训队互测 </a:t>
            </a:r>
            <a:r>
              <a:rPr lang="en-US" altLang="zh-CN" dirty="0">
                <a:effectLst/>
                <a:hlinkClick r:id="rId2"/>
              </a:rPr>
              <a:t>Day 3</a:t>
            </a:r>
            <a:r>
              <a:rPr lang="zh-CN" altLang="en-US" dirty="0">
                <a:effectLst/>
                <a:hlinkClick r:id="rId2"/>
              </a:rPr>
              <a:t>」北校门外的未来</a:t>
            </a:r>
            <a:endParaRPr lang="zh-CN" altLang="en-US" dirty="0"/>
          </a:p>
        </p:txBody>
      </p:sp>
      <p:sp>
        <p:nvSpPr>
          <p:cNvPr id="3" name="内容占位符 2">
            <a:extLst>
              <a:ext uri="{FF2B5EF4-FFF2-40B4-BE49-F238E27FC236}">
                <a16:creationId xmlns:a16="http://schemas.microsoft.com/office/drawing/2014/main" id="{EF1C232A-8082-4060-B770-4CC6005194AC}"/>
              </a:ext>
            </a:extLst>
          </p:cNvPr>
          <p:cNvSpPr>
            <a:spLocks noGrp="1"/>
          </p:cNvSpPr>
          <p:nvPr>
            <p:ph idx="1"/>
          </p:nvPr>
        </p:nvSpPr>
        <p:spPr/>
        <p:txBody>
          <a:bodyPr/>
          <a:lstStyle/>
          <a:p>
            <a:endParaRPr lang="zh-CN" altLang="en-US"/>
          </a:p>
        </p:txBody>
      </p:sp>
      <p:pic>
        <p:nvPicPr>
          <p:cNvPr id="4" name="图片 3">
            <a:extLst>
              <a:ext uri="{FF2B5EF4-FFF2-40B4-BE49-F238E27FC236}">
                <a16:creationId xmlns:a16="http://schemas.microsoft.com/office/drawing/2014/main" id="{E61EB4B0-AF4C-4405-BADF-33771979994F}"/>
              </a:ext>
            </a:extLst>
          </p:cNvPr>
          <p:cNvPicPr>
            <a:picLocks noChangeAspect="1"/>
          </p:cNvPicPr>
          <p:nvPr/>
        </p:nvPicPr>
        <p:blipFill>
          <a:blip r:embed="rId3"/>
          <a:stretch>
            <a:fillRect/>
          </a:stretch>
        </p:blipFill>
        <p:spPr>
          <a:xfrm>
            <a:off x="838200" y="1825625"/>
            <a:ext cx="10515600" cy="3534706"/>
          </a:xfrm>
          <a:prstGeom prst="rect">
            <a:avLst/>
          </a:prstGeom>
        </p:spPr>
      </p:pic>
    </p:spTree>
    <p:extLst>
      <p:ext uri="{BB962C8B-B14F-4D97-AF65-F5344CB8AC3E}">
        <p14:creationId xmlns:p14="http://schemas.microsoft.com/office/powerpoint/2010/main" val="41566706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5006A7-7303-4478-9775-615080675B0C}"/>
              </a:ext>
            </a:extLst>
          </p:cNvPr>
          <p:cNvSpPr>
            <a:spLocks noGrp="1"/>
          </p:cNvSpPr>
          <p:nvPr>
            <p:ph type="title"/>
          </p:nvPr>
        </p:nvSpPr>
        <p:spPr/>
        <p:txBody>
          <a:bodyPr/>
          <a:lstStyle/>
          <a:p>
            <a:r>
              <a:rPr lang="en-US" altLang="zh-CN" b="1" dirty="0"/>
              <a:t>Index… </a:t>
            </a:r>
            <a:r>
              <a:rPr lang="zh-CN" altLang="en-US" sz="2800" dirty="0"/>
              <a:t>杂谈与杂题选讲</a:t>
            </a:r>
          </a:p>
        </p:txBody>
      </p:sp>
      <p:sp>
        <p:nvSpPr>
          <p:cNvPr id="3" name="内容占位符 2">
            <a:extLst>
              <a:ext uri="{FF2B5EF4-FFF2-40B4-BE49-F238E27FC236}">
                <a16:creationId xmlns:a16="http://schemas.microsoft.com/office/drawing/2014/main" id="{4B72D9F5-8B57-4951-A3F5-E007971BC891}"/>
              </a:ext>
            </a:extLst>
          </p:cNvPr>
          <p:cNvSpPr>
            <a:spLocks noGrp="1"/>
          </p:cNvSpPr>
          <p:nvPr>
            <p:ph idx="1"/>
          </p:nvPr>
        </p:nvSpPr>
        <p:spPr/>
        <p:txBody>
          <a:bodyPr numCol="2">
            <a:normAutofit/>
          </a:bodyPr>
          <a:lstStyle/>
          <a:p>
            <a:pPr marL="457200" indent="-457200">
              <a:buFont typeface="+mj-lt"/>
              <a:buAutoNum type="arabicPeriod"/>
            </a:pPr>
            <a:r>
              <a:rPr lang="en-US" altLang="zh-CN" dirty="0"/>
              <a:t>OI</a:t>
            </a:r>
            <a:r>
              <a:rPr lang="zh-CN" altLang="en-US" dirty="0"/>
              <a:t>的组合基础</a:t>
            </a:r>
            <a:endParaRPr lang="en-US" altLang="zh-CN" dirty="0"/>
          </a:p>
          <a:p>
            <a:pPr marL="914400" lvl="1" indent="-457200">
              <a:buFont typeface="+mj-lt"/>
              <a:buAutoNum type="arabicPeriod"/>
            </a:pPr>
            <a:r>
              <a:rPr lang="zh-CN" altLang="en-US" dirty="0"/>
              <a:t>集合与集族</a:t>
            </a:r>
            <a:endParaRPr lang="en-US" altLang="zh-CN" dirty="0"/>
          </a:p>
          <a:p>
            <a:pPr marL="914400" lvl="1" indent="-457200">
              <a:buFont typeface="+mj-lt"/>
              <a:buAutoNum type="arabicPeriod"/>
            </a:pPr>
            <a:r>
              <a:rPr lang="zh-CN" altLang="en-US" dirty="0"/>
              <a:t>分治</a:t>
            </a:r>
            <a:endParaRPr lang="en-US" altLang="zh-CN" dirty="0"/>
          </a:p>
          <a:p>
            <a:pPr marL="457200" indent="-457200">
              <a:buFont typeface="+mj-lt"/>
              <a:buAutoNum type="arabicPeriod"/>
            </a:pPr>
            <a:r>
              <a:rPr lang="zh-CN" altLang="en-US" dirty="0"/>
              <a:t>序列杂题</a:t>
            </a:r>
            <a:endParaRPr lang="en-US" altLang="zh-CN" dirty="0"/>
          </a:p>
          <a:p>
            <a:pPr marL="457200" indent="-457200">
              <a:buFont typeface="+mj-lt"/>
              <a:buAutoNum type="arabicPeriod"/>
            </a:pPr>
            <a:r>
              <a:rPr lang="zh-CN" altLang="en-US" dirty="0"/>
              <a:t>排列</a:t>
            </a:r>
            <a:endParaRPr lang="en-US" altLang="zh-CN" dirty="0"/>
          </a:p>
          <a:p>
            <a:pPr marL="914400" lvl="1" indent="-457200">
              <a:buFont typeface="+mj-lt"/>
              <a:buAutoNum type="arabicPeriod"/>
            </a:pPr>
            <a:r>
              <a:rPr lang="zh-CN" altLang="en-US" dirty="0"/>
              <a:t>最值与笛卡尔树</a:t>
            </a:r>
            <a:endParaRPr lang="en-US" altLang="zh-CN" dirty="0"/>
          </a:p>
          <a:p>
            <a:pPr marL="914400" lvl="1" indent="-457200">
              <a:buFont typeface="+mj-lt"/>
              <a:buAutoNum type="arabicPeriod"/>
            </a:pPr>
            <a:r>
              <a:rPr lang="zh-CN" altLang="en-US" dirty="0"/>
              <a:t>连续段问题，</a:t>
            </a:r>
            <a:r>
              <a:rPr lang="en-US" altLang="zh-CN" dirty="0"/>
              <a:t>PQ</a:t>
            </a:r>
            <a:r>
              <a:rPr lang="zh-CN" altLang="en-US" dirty="0"/>
              <a:t>树与析合树</a:t>
            </a:r>
            <a:endParaRPr lang="en-US" altLang="zh-CN" dirty="0"/>
          </a:p>
          <a:p>
            <a:pPr marL="457200" indent="-457200">
              <a:buFont typeface="+mj-lt"/>
              <a:buAutoNum type="arabicPeriod"/>
            </a:pPr>
            <a:r>
              <a:rPr lang="zh-CN" altLang="en-US" dirty="0"/>
              <a:t>树</a:t>
            </a:r>
            <a:endParaRPr lang="en-US" altLang="zh-CN" dirty="0"/>
          </a:p>
          <a:p>
            <a:pPr marL="914400" lvl="1" indent="-457200">
              <a:buFont typeface="+mj-lt"/>
              <a:buAutoNum type="arabicPeriod"/>
            </a:pPr>
            <a:r>
              <a:rPr lang="zh-CN" altLang="en-US" dirty="0"/>
              <a:t>不交集</a:t>
            </a:r>
            <a:endParaRPr lang="en-US" altLang="zh-CN" dirty="0"/>
          </a:p>
          <a:p>
            <a:pPr marL="914400" lvl="1" indent="-457200">
              <a:buFont typeface="+mj-lt"/>
              <a:buAutoNum type="arabicPeriod"/>
            </a:pPr>
            <a:r>
              <a:rPr lang="zh-CN" altLang="en-US" dirty="0"/>
              <a:t>树的重心与中心</a:t>
            </a:r>
            <a:endParaRPr lang="en-US" altLang="zh-CN" dirty="0"/>
          </a:p>
          <a:p>
            <a:pPr marL="914400" lvl="1" indent="-457200">
              <a:buFont typeface="+mj-lt"/>
              <a:buAutoNum type="arabicPeriod"/>
            </a:pPr>
            <a:r>
              <a:rPr lang="zh-CN" altLang="en-US" dirty="0"/>
              <a:t>树分治与商集</a:t>
            </a:r>
            <a:endParaRPr lang="en-US" altLang="zh-CN" dirty="0"/>
          </a:p>
        </p:txBody>
      </p:sp>
    </p:spTree>
    <p:extLst>
      <p:ext uri="{BB962C8B-B14F-4D97-AF65-F5344CB8AC3E}">
        <p14:creationId xmlns:p14="http://schemas.microsoft.com/office/powerpoint/2010/main" val="188464842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2DE6D7-B22F-4FB3-8A1E-B83AB9F4307A}"/>
              </a:ext>
            </a:extLst>
          </p:cNvPr>
          <p:cNvSpPr>
            <a:spLocks noGrp="1"/>
          </p:cNvSpPr>
          <p:nvPr>
            <p:ph type="title"/>
          </p:nvPr>
        </p:nvSpPr>
        <p:spPr/>
        <p:txBody>
          <a:bodyPr/>
          <a:lstStyle/>
          <a:p>
            <a:r>
              <a:rPr lang="zh-CN" altLang="en-US" dirty="0"/>
              <a:t>树与不交集族</a:t>
            </a:r>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568AF44F-10E0-49CB-A184-6AF70C643A6E}"/>
                  </a:ext>
                </a:extLst>
              </p:cNvPr>
              <p:cNvSpPr>
                <a:spLocks noGrp="1"/>
              </p:cNvSpPr>
              <p:nvPr>
                <p:ph idx="1"/>
              </p:nvPr>
            </p:nvSpPr>
            <p:spPr/>
            <p:txBody>
              <a:bodyPr>
                <a:normAutofit fontScale="85000" lnSpcReduction="10000"/>
              </a:bodyPr>
              <a:lstStyle/>
              <a:p>
                <a:r>
                  <a:rPr lang="zh-CN" altLang="en-US" dirty="0"/>
                  <a:t>如果</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𝐼</m:t>
                        </m:r>
                      </m:e>
                      <m:sub>
                        <m:r>
                          <a:rPr lang="en-US" altLang="zh-CN" b="0" i="1" smtClean="0">
                            <a:latin typeface="Cambria Math" panose="02040503050406030204" pitchFamily="18" charset="0"/>
                          </a:rPr>
                          <m:t>𝑃</m:t>
                        </m:r>
                      </m:sub>
                    </m:sSub>
                  </m:oMath>
                </a14:m>
                <a:r>
                  <a:rPr lang="zh-CN" altLang="en-US" dirty="0"/>
                  <a:t>中任意两个元素至少满足下列之一：</a:t>
                </a:r>
                <a:endParaRPr lang="en-US" altLang="zh-CN" dirty="0"/>
              </a:p>
              <a:p>
                <a:pPr marL="457200" indent="-457200">
                  <a:buFont typeface="Arial" panose="020B0604020202020204" pitchFamily="34" charset="0"/>
                  <a:buChar char="•"/>
                </a:pPr>
                <a:r>
                  <a:rPr lang="zh-CN" altLang="en-US" dirty="0"/>
                  <a:t>交集为空；</a:t>
                </a:r>
                <a:endParaRPr lang="en-US" altLang="zh-CN" dirty="0"/>
              </a:p>
              <a:p>
                <a:pPr marL="457200" indent="-457200">
                  <a:buFont typeface="Arial" panose="020B0604020202020204" pitchFamily="34" charset="0"/>
                  <a:buChar char="•"/>
                </a:pPr>
                <a:r>
                  <a:rPr lang="zh-CN" altLang="en-US" dirty="0"/>
                  <a:t>其中一个包含另一个；</a:t>
                </a:r>
                <a:endParaRPr lang="en-US" altLang="zh-CN" dirty="0"/>
              </a:p>
              <a:p>
                <a:pPr marL="457200" indent="-457200">
                  <a:buFont typeface="Arial" panose="020B0604020202020204" pitchFamily="34" charset="0"/>
                  <a:buChar char="•"/>
                </a:pPr>
                <a:r>
                  <a:rPr lang="zh-CN" altLang="en-US" dirty="0"/>
                  <a:t>并集为</a:t>
                </a:r>
                <a14:m>
                  <m:oMath xmlns:m="http://schemas.openxmlformats.org/officeDocument/2006/math">
                    <m:r>
                      <a:rPr lang="en-US" altLang="zh-CN" b="0" i="1" smtClean="0">
                        <a:latin typeface="Cambria Math" panose="02040503050406030204" pitchFamily="18" charset="0"/>
                      </a:rPr>
                      <m:t>𝑆</m:t>
                    </m:r>
                  </m:oMath>
                </a14:m>
                <a:r>
                  <a:rPr lang="zh-CN" altLang="en-US" dirty="0"/>
                  <a:t>（或者说，二者补集的交集为空）</a:t>
                </a:r>
                <a:endParaRPr lang="en-US" altLang="zh-CN" dirty="0"/>
              </a:p>
              <a:p>
                <a:endParaRPr lang="en-US" altLang="zh-CN" dirty="0"/>
              </a:p>
              <a:p>
                <a:r>
                  <a:rPr lang="zh-CN" altLang="en-US" dirty="0"/>
                  <a:t>那么一定存在一棵点数与</a:t>
                </a:r>
                <a14:m>
                  <m:oMath xmlns:m="http://schemas.openxmlformats.org/officeDocument/2006/math">
                    <m:d>
                      <m:dPr>
                        <m:begChr m:val="|"/>
                        <m:endChr m:val="|"/>
                        <m:ctrlPr>
                          <a:rPr lang="en-US" altLang="zh-CN"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𝐼</m:t>
                            </m:r>
                          </m:e>
                          <m:sub>
                            <m:r>
                              <a:rPr lang="en-US" altLang="zh-CN" b="0" i="1" smtClean="0">
                                <a:latin typeface="Cambria Math" panose="02040503050406030204" pitchFamily="18" charset="0"/>
                              </a:rPr>
                              <m:t>𝑃</m:t>
                            </m:r>
                          </m:sub>
                        </m:sSub>
                      </m:e>
                    </m:d>
                  </m:oMath>
                </a14:m>
                <a:r>
                  <a:rPr lang="zh-CN" altLang="en-US" dirty="0"/>
                  <a:t>同阶的无根树使得</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𝐼</m:t>
                        </m:r>
                      </m:e>
                      <m:sub>
                        <m:r>
                          <a:rPr lang="en-US" altLang="zh-CN" b="0" i="1" smtClean="0">
                            <a:latin typeface="Cambria Math" panose="02040503050406030204" pitchFamily="18" charset="0"/>
                          </a:rPr>
                          <m:t>𝑃</m:t>
                        </m:r>
                      </m:sub>
                    </m:sSub>
                  </m:oMath>
                </a14:m>
                <a:r>
                  <a:rPr lang="zh-CN" altLang="en-US" dirty="0"/>
                  <a:t>与其一部分子树同构。称这样的集族</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𝐼</m:t>
                        </m:r>
                      </m:e>
                      <m:sub>
                        <m:r>
                          <a:rPr lang="en-US" altLang="zh-CN" b="0" i="1" smtClean="0">
                            <a:latin typeface="Cambria Math" panose="02040503050406030204" pitchFamily="18" charset="0"/>
                          </a:rPr>
                          <m:t>𝑃</m:t>
                        </m:r>
                      </m:sub>
                    </m:sSub>
                  </m:oMath>
                </a14:m>
                <a:r>
                  <a:rPr lang="zh-CN" altLang="en-US" dirty="0"/>
                  <a:t>是不交集族。</a:t>
                </a:r>
                <a:endParaRPr lang="en-US" altLang="zh-CN" dirty="0"/>
              </a:p>
              <a:p>
                <a:endParaRPr lang="en-US" altLang="zh-CN" dirty="0"/>
              </a:p>
              <a:p>
                <a:r>
                  <a:rPr lang="zh-CN" altLang="en-US" dirty="0"/>
                  <a:t>如果都满足前两条之一，那么一定存在一棵点数与</a:t>
                </a:r>
                <a14:m>
                  <m:oMath xmlns:m="http://schemas.openxmlformats.org/officeDocument/2006/math">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𝐼</m:t>
                            </m:r>
                          </m:e>
                          <m:sub>
                            <m:r>
                              <a:rPr lang="en-US" altLang="zh-CN" i="1">
                                <a:latin typeface="Cambria Math" panose="02040503050406030204" pitchFamily="18" charset="0"/>
                              </a:rPr>
                              <m:t>𝑃</m:t>
                            </m:r>
                          </m:sub>
                        </m:sSub>
                      </m:e>
                    </m:d>
                  </m:oMath>
                </a14:m>
                <a:r>
                  <a:rPr lang="zh-CN" altLang="en-US" dirty="0"/>
                  <a:t>同阶的有根树使得</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𝐼</m:t>
                        </m:r>
                      </m:e>
                      <m:sub>
                        <m:r>
                          <a:rPr lang="en-US" altLang="zh-CN" i="1">
                            <a:latin typeface="Cambria Math" panose="02040503050406030204" pitchFamily="18" charset="0"/>
                          </a:rPr>
                          <m:t>𝑃</m:t>
                        </m:r>
                      </m:sub>
                    </m:sSub>
                  </m:oMath>
                </a14:m>
                <a:r>
                  <a:rPr lang="zh-CN" altLang="en-US" dirty="0"/>
                  <a:t>与其一部分子树同构。称这样的集族</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𝐼</m:t>
                        </m:r>
                      </m:e>
                      <m:sub>
                        <m:r>
                          <a:rPr lang="en-US" altLang="zh-CN" i="1">
                            <a:latin typeface="Cambria Math" panose="02040503050406030204" pitchFamily="18" charset="0"/>
                          </a:rPr>
                          <m:t>𝑃</m:t>
                        </m:r>
                      </m:sub>
                    </m:sSub>
                  </m:oMath>
                </a14:m>
                <a:r>
                  <a:rPr lang="zh-CN" altLang="en-US" dirty="0"/>
                  <a:t>是嵌套集族。</a:t>
                </a:r>
                <a:endParaRPr lang="en-US" altLang="zh-CN" dirty="0"/>
              </a:p>
            </p:txBody>
          </p:sp>
        </mc:Choice>
        <mc:Fallback>
          <p:sp>
            <p:nvSpPr>
              <p:cNvPr id="3" name="内容占位符 2">
                <a:extLst>
                  <a:ext uri="{FF2B5EF4-FFF2-40B4-BE49-F238E27FC236}">
                    <a16:creationId xmlns:a16="http://schemas.microsoft.com/office/drawing/2014/main" id="{568AF44F-10E0-49CB-A184-6AF70C643A6E}"/>
                  </a:ext>
                </a:extLst>
              </p:cNvPr>
              <p:cNvSpPr>
                <a:spLocks noGrp="1" noRot="1" noChangeAspect="1" noMove="1" noResize="1" noEditPoints="1" noAdjustHandles="1" noChangeArrowheads="1" noChangeShapeType="1" noTextEdit="1"/>
              </p:cNvSpPr>
              <p:nvPr>
                <p:ph idx="1"/>
              </p:nvPr>
            </p:nvSpPr>
            <p:spPr>
              <a:blipFill>
                <a:blip r:embed="rId2"/>
                <a:stretch>
                  <a:fillRect l="-928" t="-249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806286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689D78-1D30-43D6-AEFE-68FCEAB03B4A}"/>
              </a:ext>
            </a:extLst>
          </p:cNvPr>
          <p:cNvSpPr>
            <a:spLocks noGrp="1"/>
          </p:cNvSpPr>
          <p:nvPr>
            <p:ph type="title"/>
          </p:nvPr>
        </p:nvSpPr>
        <p:spPr/>
        <p:txBody>
          <a:bodyPr/>
          <a:lstStyle/>
          <a:p>
            <a:r>
              <a:rPr lang="zh-CN" altLang="en-US" dirty="0">
                <a:effectLst/>
                <a:hlinkClick r:id="rId2"/>
              </a:rPr>
              <a:t>「</a:t>
            </a:r>
            <a:r>
              <a:rPr lang="en-US" altLang="zh-CN" dirty="0" err="1">
                <a:effectLst/>
                <a:hlinkClick r:id="rId2"/>
              </a:rPr>
              <a:t>LibreOJ</a:t>
            </a:r>
            <a:r>
              <a:rPr lang="en-US" altLang="zh-CN" dirty="0">
                <a:effectLst/>
                <a:hlinkClick r:id="rId2"/>
              </a:rPr>
              <a:t> NOI Round #2</a:t>
            </a:r>
            <a:r>
              <a:rPr lang="zh-CN" altLang="en-US" dirty="0">
                <a:effectLst/>
                <a:hlinkClick r:id="rId2"/>
              </a:rPr>
              <a:t>」小球进洞</a:t>
            </a:r>
            <a:endParaRPr lang="zh-CN" altLang="en-US" dirty="0"/>
          </a:p>
        </p:txBody>
      </p:sp>
      <p:sp>
        <p:nvSpPr>
          <p:cNvPr id="3" name="内容占位符 2">
            <a:extLst>
              <a:ext uri="{FF2B5EF4-FFF2-40B4-BE49-F238E27FC236}">
                <a16:creationId xmlns:a16="http://schemas.microsoft.com/office/drawing/2014/main" id="{BF1A8C9E-B5AA-474F-9AFB-080563E20B1C}"/>
              </a:ext>
            </a:extLst>
          </p:cNvPr>
          <p:cNvSpPr>
            <a:spLocks noGrp="1"/>
          </p:cNvSpPr>
          <p:nvPr>
            <p:ph idx="1"/>
          </p:nvPr>
        </p:nvSpPr>
        <p:spPr/>
        <p:txBody>
          <a:bodyPr/>
          <a:lstStyle/>
          <a:p>
            <a:endParaRPr lang="zh-CN" altLang="en-US"/>
          </a:p>
        </p:txBody>
      </p:sp>
      <p:pic>
        <p:nvPicPr>
          <p:cNvPr id="4" name="图片 3">
            <a:extLst>
              <a:ext uri="{FF2B5EF4-FFF2-40B4-BE49-F238E27FC236}">
                <a16:creationId xmlns:a16="http://schemas.microsoft.com/office/drawing/2014/main" id="{51A07A87-5B23-40B7-8191-0BDA11B202DA}"/>
              </a:ext>
            </a:extLst>
          </p:cNvPr>
          <p:cNvPicPr>
            <a:picLocks noChangeAspect="1"/>
          </p:cNvPicPr>
          <p:nvPr/>
        </p:nvPicPr>
        <p:blipFill>
          <a:blip r:embed="rId3"/>
          <a:stretch>
            <a:fillRect/>
          </a:stretch>
        </p:blipFill>
        <p:spPr>
          <a:xfrm>
            <a:off x="838200" y="1825625"/>
            <a:ext cx="10515600" cy="3615849"/>
          </a:xfrm>
          <a:prstGeom prst="rect">
            <a:avLst/>
          </a:prstGeom>
        </p:spPr>
      </p:pic>
    </p:spTree>
    <p:extLst>
      <p:ext uri="{BB962C8B-B14F-4D97-AF65-F5344CB8AC3E}">
        <p14:creationId xmlns:p14="http://schemas.microsoft.com/office/powerpoint/2010/main" val="100758832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5B95B4-91C1-4EFF-98A3-D90C583999AC}"/>
              </a:ext>
            </a:extLst>
          </p:cNvPr>
          <p:cNvSpPr>
            <a:spLocks noGrp="1"/>
          </p:cNvSpPr>
          <p:nvPr>
            <p:ph type="title"/>
          </p:nvPr>
        </p:nvSpPr>
        <p:spPr/>
        <p:txBody>
          <a:bodyPr/>
          <a:lstStyle/>
          <a:p>
            <a:r>
              <a:rPr lang="zh-CN" altLang="en-US" dirty="0"/>
              <a:t>最小割树</a:t>
            </a:r>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78264FDD-249D-46A9-B9C1-7EBFDA2E7802}"/>
                  </a:ext>
                </a:extLst>
              </p:cNvPr>
              <p:cNvSpPr>
                <a:spLocks noGrp="1"/>
              </p:cNvSpPr>
              <p:nvPr>
                <p:ph idx="1"/>
              </p:nvPr>
            </p:nvSpPr>
            <p:spPr/>
            <p:txBody>
              <a:bodyPr>
                <a:normAutofit/>
              </a:bodyPr>
              <a:lstStyle/>
              <a:p>
                <a:r>
                  <a:rPr lang="zh-CN" altLang="en-US" dirty="0"/>
                  <a:t>无向图</a:t>
                </a:r>
                <a14:m>
                  <m:oMath xmlns:m="http://schemas.openxmlformats.org/officeDocument/2006/math">
                    <m:r>
                      <a:rPr lang="en-US" altLang="zh-CN" b="0" i="1" smtClean="0">
                        <a:latin typeface="Cambria Math" panose="02040503050406030204" pitchFamily="18" charset="0"/>
                      </a:rPr>
                      <m:t>𝐺</m:t>
                    </m:r>
                    <m:r>
                      <a:rPr lang="en-US" altLang="zh-CN" b="0" i="1" smtClean="0">
                        <a:latin typeface="Cambria Math" panose="02040503050406030204" pitchFamily="18" charset="0"/>
                      </a:rPr>
                      <m:t>=⟨</m:t>
                    </m:r>
                    <m:r>
                      <a:rPr lang="en-US" altLang="zh-CN" b="0" i="1" smtClean="0">
                        <a:latin typeface="Cambria Math" panose="02040503050406030204" pitchFamily="18" charset="0"/>
                      </a:rPr>
                      <m:t>𝑉</m:t>
                    </m:r>
                    <m:r>
                      <a:rPr lang="en-US" altLang="zh-CN" b="0" i="1" smtClean="0">
                        <a:latin typeface="Cambria Math" panose="02040503050406030204" pitchFamily="18" charset="0"/>
                      </a:rPr>
                      <m:t>,</m:t>
                    </m:r>
                    <m:r>
                      <a:rPr lang="en-US" altLang="zh-CN" b="0" i="1" smtClean="0">
                        <a:latin typeface="Cambria Math" panose="02040503050406030204" pitchFamily="18" charset="0"/>
                      </a:rPr>
                      <m:t>𝐸</m:t>
                    </m:r>
                    <m:r>
                      <a:rPr lang="en-US" altLang="zh-CN" b="0" i="1" smtClean="0">
                        <a:latin typeface="Cambria Math" panose="02040503050406030204" pitchFamily="18" charset="0"/>
                      </a:rPr>
                      <m:t>⟩</m:t>
                    </m:r>
                  </m:oMath>
                </a14:m>
                <a:r>
                  <a:rPr lang="zh-CN" altLang="en-US" dirty="0"/>
                  <a:t>的割是对点集的二分，将点集</a:t>
                </a:r>
                <a14:m>
                  <m:oMath xmlns:m="http://schemas.openxmlformats.org/officeDocument/2006/math">
                    <m:r>
                      <a:rPr lang="en-US" altLang="zh-CN" b="0" i="1" smtClean="0">
                        <a:latin typeface="Cambria Math" panose="02040503050406030204" pitchFamily="18" charset="0"/>
                      </a:rPr>
                      <m:t>𝑉</m:t>
                    </m:r>
                  </m:oMath>
                </a14:m>
                <a:r>
                  <a:rPr lang="zh-CN" altLang="en-US" dirty="0"/>
                  <a:t>划分成</a:t>
                </a:r>
                <a14:m>
                  <m:oMath xmlns:m="http://schemas.openxmlformats.org/officeDocument/2006/math">
                    <m:r>
                      <a:rPr lang="en-US" altLang="zh-CN" b="0" i="1" smtClean="0">
                        <a:latin typeface="Cambria Math" panose="02040503050406030204" pitchFamily="18" charset="0"/>
                      </a:rPr>
                      <m:t>𝑉</m:t>
                    </m:r>
                    <m:r>
                      <a:rPr lang="en-US" altLang="zh-CN" b="0" i="1" smtClean="0">
                        <a:latin typeface="Cambria Math" panose="02040503050406030204" pitchFamily="18" charset="0"/>
                      </a:rPr>
                      <m:t>=</m:t>
                    </m:r>
                    <m:r>
                      <a:rPr lang="en-US" altLang="zh-CN" b="0" i="1" smtClean="0">
                        <a:latin typeface="Cambria Math" panose="02040503050406030204" pitchFamily="18" charset="0"/>
                      </a:rPr>
                      <m:t>𝑆</m:t>
                    </m:r>
                    <m:r>
                      <a:rPr lang="en-US" altLang="zh-CN" b="0" i="1" smtClean="0">
                        <a:latin typeface="Cambria Math" panose="02040503050406030204" pitchFamily="18" charset="0"/>
                      </a:rPr>
                      <m:t>∪(</m:t>
                    </m:r>
                    <m:r>
                      <a:rPr lang="en-US" altLang="zh-CN" b="0" i="1" smtClean="0">
                        <a:latin typeface="Cambria Math" panose="02040503050406030204" pitchFamily="18" charset="0"/>
                      </a:rPr>
                      <m:t>𝑉</m:t>
                    </m:r>
                    <m:r>
                      <a:rPr lang="en-US" altLang="zh-CN" b="0" i="1" smtClean="0">
                        <a:latin typeface="Cambria Math" panose="02040503050406030204" pitchFamily="18" charset="0"/>
                      </a:rPr>
                      <m:t>∖</m:t>
                    </m:r>
                    <m:r>
                      <a:rPr lang="en-US" altLang="zh-CN" b="0" i="1" smtClean="0">
                        <a:latin typeface="Cambria Math" panose="02040503050406030204" pitchFamily="18" charset="0"/>
                      </a:rPr>
                      <m:t>𝑆</m:t>
                    </m:r>
                    <m:r>
                      <a:rPr lang="en-US" altLang="zh-CN" b="0" i="1" smtClean="0">
                        <a:latin typeface="Cambria Math" panose="02040503050406030204" pitchFamily="18" charset="0"/>
                      </a:rPr>
                      <m:t>)</m:t>
                    </m:r>
                  </m:oMath>
                </a14:m>
                <a:r>
                  <a:rPr lang="zh-CN" altLang="en-US" dirty="0"/>
                  <a:t>（令</a:t>
                </a:r>
                <a14:m>
                  <m:oMath xmlns:m="http://schemas.openxmlformats.org/officeDocument/2006/math">
                    <m:r>
                      <a:rPr lang="en-US" altLang="zh-CN" b="0" i="1" smtClean="0">
                        <a:latin typeface="Cambria Math" panose="02040503050406030204" pitchFamily="18" charset="0"/>
                      </a:rPr>
                      <m:t>𝑉</m:t>
                    </m:r>
                    <m:r>
                      <a:rPr lang="en-US" altLang="zh-CN" b="0" i="1" smtClean="0">
                        <a:latin typeface="Cambria Math" panose="02040503050406030204" pitchFamily="18" charset="0"/>
                      </a:rPr>
                      <m:t>∖</m:t>
                    </m:r>
                    <m:r>
                      <a:rPr lang="en-US" altLang="zh-CN" b="0" i="1" smtClean="0">
                        <a:latin typeface="Cambria Math" panose="02040503050406030204" pitchFamily="18" charset="0"/>
                      </a:rPr>
                      <m:t>𝑆</m:t>
                    </m:r>
                    <m:r>
                      <a:rPr lang="en-US" altLang="zh-CN" b="0" i="1" smtClean="0">
                        <a:latin typeface="Cambria Math" panose="02040503050406030204" pitchFamily="18" charset="0"/>
                      </a:rPr>
                      <m:t>=</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𝑆</m:t>
                        </m:r>
                      </m:e>
                    </m:acc>
                  </m:oMath>
                </a14:m>
                <a:r>
                  <a:rPr lang="zh-CN" altLang="en-US" dirty="0"/>
                  <a:t>）。称</a:t>
                </a:r>
                <a14:m>
                  <m:oMath xmlns:m="http://schemas.openxmlformats.org/officeDocument/2006/math">
                    <m:r>
                      <a:rPr lang="en-US" altLang="zh-CN" i="1">
                        <a:latin typeface="Cambria Math" panose="02040503050406030204" pitchFamily="18" charset="0"/>
                      </a:rPr>
                      <m:t>𝑆</m:t>
                    </m:r>
                  </m:oMath>
                </a14:m>
                <a:r>
                  <a:rPr lang="zh-CN" altLang="en-US" dirty="0"/>
                  <a:t>是割集。</a:t>
                </a:r>
                <a:endParaRPr lang="en-US" altLang="zh-CN" dirty="0"/>
              </a:p>
              <a:p>
                <a:r>
                  <a:rPr lang="zh-CN" altLang="en-US" dirty="0"/>
                  <a:t>割的权值定义为跨越两个部分之间的边权和。</a:t>
                </a:r>
                <a:endParaRPr lang="en-US" altLang="zh-CN" dirty="0"/>
              </a:p>
              <a:p>
                <a:endParaRPr lang="en-US" altLang="zh-CN" dirty="0"/>
              </a:p>
              <a:p>
                <a:r>
                  <a:rPr lang="zh-CN" altLang="en-US" dirty="0"/>
                  <a:t>对于</a:t>
                </a:r>
                <a14:m>
                  <m:oMath xmlns:m="http://schemas.openxmlformats.org/officeDocument/2006/math">
                    <m:r>
                      <a:rPr lang="en-US" altLang="zh-CN" b="0" i="1" smtClean="0">
                        <a:latin typeface="Cambria Math" panose="02040503050406030204" pitchFamily="18" charset="0"/>
                      </a:rPr>
                      <m:t>𝑢</m:t>
                    </m:r>
                    <m:r>
                      <a:rPr lang="en-US" altLang="zh-CN" b="0" i="1" smtClean="0">
                        <a:latin typeface="Cambria Math" panose="02040503050406030204" pitchFamily="18" charset="0"/>
                      </a:rPr>
                      <m:t>,</m:t>
                    </m:r>
                    <m:r>
                      <a:rPr lang="en-US" altLang="zh-CN" b="0" i="1" smtClean="0">
                        <a:latin typeface="Cambria Math" panose="02040503050406030204" pitchFamily="18" charset="0"/>
                      </a:rPr>
                      <m:t>𝑣</m:t>
                    </m:r>
                    <m:r>
                      <a:rPr lang="en-US" altLang="zh-CN" b="0" i="1" smtClean="0">
                        <a:latin typeface="Cambria Math" panose="02040503050406030204" pitchFamily="18" charset="0"/>
                      </a:rPr>
                      <m:t>∈</m:t>
                    </m:r>
                    <m:r>
                      <a:rPr lang="en-US" altLang="zh-CN" b="0" i="1" smtClean="0">
                        <a:latin typeface="Cambria Math" panose="02040503050406030204" pitchFamily="18" charset="0"/>
                      </a:rPr>
                      <m:t>𝑉</m:t>
                    </m:r>
                  </m:oMath>
                </a14:m>
                <a:r>
                  <a:rPr lang="zh-CN" altLang="en-US" dirty="0"/>
                  <a:t>，称满足</a:t>
                </a:r>
                <a14:m>
                  <m:oMath xmlns:m="http://schemas.openxmlformats.org/officeDocument/2006/math">
                    <m:r>
                      <a:rPr lang="en-US" altLang="zh-CN" b="0" i="1" smtClean="0">
                        <a:latin typeface="Cambria Math" panose="02040503050406030204" pitchFamily="18" charset="0"/>
                      </a:rPr>
                      <m:t>𝑢</m:t>
                    </m:r>
                    <m:r>
                      <a:rPr lang="en-US" altLang="zh-CN" b="0" i="1" smtClean="0">
                        <a:latin typeface="Cambria Math" panose="02040503050406030204" pitchFamily="18" charset="0"/>
                      </a:rPr>
                      <m:t>∈</m:t>
                    </m:r>
                    <m:r>
                      <a:rPr lang="en-US" altLang="zh-CN" b="0" i="1" smtClean="0">
                        <a:latin typeface="Cambria Math" panose="02040503050406030204" pitchFamily="18" charset="0"/>
                      </a:rPr>
                      <m:t>𝑆</m:t>
                    </m:r>
                    <m:r>
                      <a:rPr lang="en-US" altLang="zh-CN" b="0" i="1" smtClean="0">
                        <a:latin typeface="Cambria Math" panose="02040503050406030204" pitchFamily="18" charset="0"/>
                      </a:rPr>
                      <m:t>,</m:t>
                    </m:r>
                    <m:r>
                      <a:rPr lang="en-US" altLang="zh-CN" b="0" i="1" smtClean="0">
                        <a:latin typeface="Cambria Math" panose="02040503050406030204" pitchFamily="18" charset="0"/>
                      </a:rPr>
                      <m:t>𝑣</m:t>
                    </m:r>
                    <m:r>
                      <a:rPr lang="en-US" altLang="zh-CN" b="0" i="1" smtClean="0">
                        <a:latin typeface="Cambria Math" panose="02040503050406030204" pitchFamily="18" charset="0"/>
                      </a:rPr>
                      <m:t>∈</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𝑆</m:t>
                        </m:r>
                      </m:e>
                    </m:acc>
                  </m:oMath>
                </a14:m>
                <a:r>
                  <a:rPr lang="zh-CN" altLang="en-US" dirty="0"/>
                  <a:t>的割集</a:t>
                </a:r>
                <a14:m>
                  <m:oMath xmlns:m="http://schemas.openxmlformats.org/officeDocument/2006/math">
                    <m:r>
                      <a:rPr lang="en-US" altLang="zh-CN" b="0" i="1" smtClean="0">
                        <a:latin typeface="Cambria Math" panose="02040503050406030204" pitchFamily="18" charset="0"/>
                      </a:rPr>
                      <m:t>𝑆</m:t>
                    </m:r>
                  </m:oMath>
                </a14:m>
                <a:r>
                  <a:rPr lang="zh-CN" altLang="en-US" dirty="0"/>
                  <a:t>是</a:t>
                </a:r>
                <a14:m>
                  <m:oMath xmlns:m="http://schemas.openxmlformats.org/officeDocument/2006/math">
                    <m:r>
                      <a:rPr lang="en-US" altLang="zh-CN" b="0" i="1" dirty="0" smtClean="0">
                        <a:latin typeface="Cambria Math" panose="02040503050406030204" pitchFamily="18" charset="0"/>
                      </a:rPr>
                      <m:t>𝑢</m:t>
                    </m:r>
                  </m:oMath>
                </a14:m>
                <a:r>
                  <a:rPr lang="zh-CN" altLang="en-US" dirty="0"/>
                  <a:t>到</a:t>
                </a:r>
                <a14:m>
                  <m:oMath xmlns:m="http://schemas.openxmlformats.org/officeDocument/2006/math">
                    <m:r>
                      <a:rPr lang="en-US" altLang="zh-CN" b="0" i="1" dirty="0" smtClean="0">
                        <a:latin typeface="Cambria Math" panose="02040503050406030204" pitchFamily="18" charset="0"/>
                      </a:rPr>
                      <m:t>𝑣</m:t>
                    </m:r>
                  </m:oMath>
                </a14:m>
                <a:r>
                  <a:rPr lang="zh-CN" altLang="en-US" dirty="0"/>
                  <a:t>的割集；称所有</a:t>
                </a:r>
                <a14:m>
                  <m:oMath xmlns:m="http://schemas.openxmlformats.org/officeDocument/2006/math">
                    <m:r>
                      <a:rPr lang="en-US" altLang="zh-CN" b="0" i="1" smtClean="0">
                        <a:latin typeface="Cambria Math" panose="02040503050406030204" pitchFamily="18" charset="0"/>
                      </a:rPr>
                      <m:t>𝑢</m:t>
                    </m:r>
                  </m:oMath>
                </a14:m>
                <a:r>
                  <a:rPr lang="zh-CN" altLang="en-US" dirty="0"/>
                  <a:t>到</a:t>
                </a:r>
                <a14:m>
                  <m:oMath xmlns:m="http://schemas.openxmlformats.org/officeDocument/2006/math">
                    <m:r>
                      <a:rPr lang="en-US" altLang="zh-CN" b="0" i="1" dirty="0" smtClean="0">
                        <a:latin typeface="Cambria Math" panose="02040503050406030204" pitchFamily="18" charset="0"/>
                      </a:rPr>
                      <m:t>𝑣</m:t>
                    </m:r>
                  </m:oMath>
                </a14:m>
                <a:r>
                  <a:rPr lang="zh-CN" altLang="en-US" dirty="0"/>
                  <a:t>的割集中割权值最小的是</a:t>
                </a:r>
                <a14:m>
                  <m:oMath xmlns:m="http://schemas.openxmlformats.org/officeDocument/2006/math">
                    <m:r>
                      <a:rPr lang="en-US" altLang="zh-CN" b="0" i="1" smtClean="0">
                        <a:latin typeface="Cambria Math" panose="02040503050406030204" pitchFamily="18" charset="0"/>
                      </a:rPr>
                      <m:t>𝑢</m:t>
                    </m:r>
                  </m:oMath>
                </a14:m>
                <a:r>
                  <a:rPr lang="zh-CN" altLang="en-US" dirty="0"/>
                  <a:t>到</a:t>
                </a:r>
                <a14:m>
                  <m:oMath xmlns:m="http://schemas.openxmlformats.org/officeDocument/2006/math">
                    <m:r>
                      <a:rPr lang="en-US" altLang="zh-CN" b="0" i="1" dirty="0" smtClean="0">
                        <a:latin typeface="Cambria Math" panose="02040503050406030204" pitchFamily="18" charset="0"/>
                      </a:rPr>
                      <m:t>𝑣</m:t>
                    </m:r>
                  </m:oMath>
                </a14:m>
                <a:r>
                  <a:rPr lang="zh-CN" altLang="en-US" dirty="0"/>
                  <a:t>的最小割集。</a:t>
                </a:r>
                <a:endParaRPr lang="en-US" altLang="zh-CN" dirty="0"/>
              </a:p>
              <a:p>
                <a:r>
                  <a:rPr lang="zh-CN" altLang="en-US" dirty="0"/>
                  <a:t>在每个点对之间取一个最小割集可以组成</a:t>
                </a:r>
                <a14:m>
                  <m:oMath xmlns:m="http://schemas.openxmlformats.org/officeDocument/2006/math">
                    <m:r>
                      <a:rPr lang="en-US" altLang="zh-CN" b="0" i="1" smtClean="0">
                        <a:latin typeface="Cambria Math" panose="02040503050406030204" pitchFamily="18" charset="0"/>
                      </a:rPr>
                      <m:t>𝐺</m:t>
                    </m:r>
                  </m:oMath>
                </a14:m>
                <a:r>
                  <a:rPr lang="zh-CN" altLang="en-US" dirty="0"/>
                  <a:t>的最小割集族。</a:t>
                </a:r>
                <a:endParaRPr lang="en-US" altLang="zh-CN" dirty="0"/>
              </a:p>
              <a:p>
                <a:endParaRPr lang="en-US" altLang="zh-CN" dirty="0"/>
              </a:p>
              <a:p>
                <a:r>
                  <a:rPr lang="zh-CN" altLang="en-US" dirty="0"/>
                  <a:t>我们有引理：</a:t>
                </a:r>
                <a:endParaRPr lang="en-US" altLang="zh-CN" dirty="0"/>
              </a:p>
              <a:p>
                <a:pPr marL="457200" indent="-457200">
                  <a:buFont typeface="Arial" panose="020B0604020202020204" pitchFamily="34" charset="0"/>
                  <a:buChar char="•"/>
                </a:pPr>
                <a:r>
                  <a:rPr lang="zh-CN" altLang="en-US" dirty="0"/>
                  <a:t>存在某个最小割集族是不交集族；</a:t>
                </a:r>
              </a:p>
            </p:txBody>
          </p:sp>
        </mc:Choice>
        <mc:Fallback>
          <p:sp>
            <p:nvSpPr>
              <p:cNvPr id="3" name="内容占位符 2">
                <a:extLst>
                  <a:ext uri="{FF2B5EF4-FFF2-40B4-BE49-F238E27FC236}">
                    <a16:creationId xmlns:a16="http://schemas.microsoft.com/office/drawing/2014/main" id="{78264FDD-249D-46A9-B9C1-7EBFDA2E7802}"/>
                  </a:ext>
                </a:extLst>
              </p:cNvPr>
              <p:cNvSpPr>
                <a:spLocks noGrp="1" noRot="1" noChangeAspect="1" noMove="1" noResize="1" noEditPoints="1" noAdjustHandles="1" noChangeArrowheads="1" noChangeShapeType="1" noTextEdit="1"/>
              </p:cNvSpPr>
              <p:nvPr>
                <p:ph idx="1"/>
              </p:nvPr>
            </p:nvSpPr>
            <p:spPr>
              <a:blipFill>
                <a:blip r:embed="rId2"/>
                <a:stretch>
                  <a:fillRect l="-1217" t="-217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43049496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69B58415-BFC1-42F5-A16E-0EB9164084E9}"/>
              </a:ext>
            </a:extLst>
          </p:cNvPr>
          <p:cNvSpPr>
            <a:spLocks noGrp="1"/>
          </p:cNvSpPr>
          <p:nvPr>
            <p:ph idx="1"/>
          </p:nvPr>
        </p:nvSpPr>
        <p:spPr/>
        <p:txBody>
          <a:bodyPr/>
          <a:lstStyle/>
          <a:p>
            <a:r>
              <a:rPr lang="zh-CN" altLang="en-US" dirty="0"/>
              <a:t>因而，我们可以定义出无向图的最小割树（</a:t>
            </a:r>
            <a:r>
              <a:rPr lang="en-US" altLang="zh-CN" dirty="0" err="1"/>
              <a:t>Gomory</a:t>
            </a:r>
            <a:r>
              <a:rPr lang="en-US" altLang="zh-CN" dirty="0"/>
              <a:t>-Hu</a:t>
            </a:r>
            <a:r>
              <a:rPr lang="zh-CN" altLang="en-US" dirty="0"/>
              <a:t>），树上的边表示该边两侧之间的割，边权是割的权值。</a:t>
            </a:r>
            <a:endParaRPr lang="en-US" altLang="zh-CN" dirty="0"/>
          </a:p>
          <a:p>
            <a:r>
              <a:rPr lang="zh-CN" altLang="en-US" dirty="0"/>
              <a:t>两点之间的最小割等于它们树上路径上任一最小边对应的割。</a:t>
            </a:r>
          </a:p>
        </p:txBody>
      </p:sp>
      <p:sp>
        <p:nvSpPr>
          <p:cNvPr id="2" name="标题 1">
            <a:extLst>
              <a:ext uri="{FF2B5EF4-FFF2-40B4-BE49-F238E27FC236}">
                <a16:creationId xmlns:a16="http://schemas.microsoft.com/office/drawing/2014/main" id="{1B9D61B6-2D8C-4B95-93AA-C233C3FCC5C4}"/>
              </a:ext>
            </a:extLst>
          </p:cNvPr>
          <p:cNvSpPr>
            <a:spLocks noGrp="1"/>
          </p:cNvSpPr>
          <p:nvPr>
            <p:ph type="title"/>
          </p:nvPr>
        </p:nvSpPr>
        <p:spPr/>
        <p:txBody>
          <a:bodyPr/>
          <a:lstStyle/>
          <a:p>
            <a:r>
              <a:rPr lang="zh-CN" altLang="en-US" dirty="0"/>
              <a:t>最小割树</a:t>
            </a:r>
          </a:p>
        </p:txBody>
      </p:sp>
      <p:grpSp>
        <p:nvGrpSpPr>
          <p:cNvPr id="7" name="组合 6">
            <a:extLst>
              <a:ext uri="{FF2B5EF4-FFF2-40B4-BE49-F238E27FC236}">
                <a16:creationId xmlns:a16="http://schemas.microsoft.com/office/drawing/2014/main" id="{49C388B6-1454-41F4-83EB-FA1BE35EF2D5}"/>
              </a:ext>
            </a:extLst>
          </p:cNvPr>
          <p:cNvGrpSpPr/>
          <p:nvPr/>
        </p:nvGrpSpPr>
        <p:grpSpPr>
          <a:xfrm>
            <a:off x="3924728" y="3609975"/>
            <a:ext cx="3873358" cy="2702468"/>
            <a:chOff x="3472665" y="1819664"/>
            <a:chExt cx="4304872" cy="4397339"/>
          </a:xfrm>
        </p:grpSpPr>
        <p:sp>
          <p:nvSpPr>
            <p:cNvPr id="6" name="矩形: 圆角 5">
              <a:extLst>
                <a:ext uri="{FF2B5EF4-FFF2-40B4-BE49-F238E27FC236}">
                  <a16:creationId xmlns:a16="http://schemas.microsoft.com/office/drawing/2014/main" id="{B664E274-E31F-44C7-A949-67E533FD8C06}"/>
                </a:ext>
              </a:extLst>
            </p:cNvPr>
            <p:cNvSpPr/>
            <p:nvPr/>
          </p:nvSpPr>
          <p:spPr>
            <a:xfrm>
              <a:off x="3472665" y="1819664"/>
              <a:ext cx="4304872" cy="4397339"/>
            </a:xfrm>
            <a:prstGeom prst="roundRect">
              <a:avLst>
                <a:gd name="adj" fmla="val 837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4" name="矩形: 圆角 3">
                  <a:extLst>
                    <a:ext uri="{FF2B5EF4-FFF2-40B4-BE49-F238E27FC236}">
                      <a16:creationId xmlns:a16="http://schemas.microsoft.com/office/drawing/2014/main" id="{459C0431-124A-482B-A94F-E1C460E46633}"/>
                    </a:ext>
                  </a:extLst>
                </p:cNvPr>
                <p:cNvSpPr/>
                <p:nvPr/>
              </p:nvSpPr>
              <p:spPr>
                <a:xfrm>
                  <a:off x="3585681" y="2004599"/>
                  <a:ext cx="2024009" cy="4027470"/>
                </a:xfrm>
                <a:prstGeom prst="round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4800" b="0" i="1" smtClean="0">
                                <a:latin typeface="Cambria Math" panose="02040503050406030204" pitchFamily="18" charset="0"/>
                              </a:rPr>
                            </m:ctrlPr>
                          </m:sSubPr>
                          <m:e>
                            <m:r>
                              <a:rPr lang="en-US" altLang="zh-CN" sz="4800" b="0" i="1" smtClean="0">
                                <a:latin typeface="Cambria Math" panose="02040503050406030204" pitchFamily="18" charset="0"/>
                              </a:rPr>
                              <m:t>𝑆</m:t>
                            </m:r>
                          </m:e>
                          <m:sub>
                            <m:r>
                              <a:rPr lang="en-US" altLang="zh-CN" sz="4800" b="0" i="1" smtClean="0">
                                <a:latin typeface="Cambria Math" panose="02040503050406030204" pitchFamily="18" charset="0"/>
                              </a:rPr>
                              <m:t>1</m:t>
                            </m:r>
                          </m:sub>
                        </m:sSub>
                      </m:oMath>
                    </m:oMathPara>
                  </a14:m>
                  <a:endParaRPr lang="zh-CN" altLang="en-US" sz="4800" dirty="0"/>
                </a:p>
              </p:txBody>
            </p:sp>
          </mc:Choice>
          <mc:Fallback xmlns="">
            <p:sp>
              <p:nvSpPr>
                <p:cNvPr id="4" name="矩形: 圆角 3">
                  <a:extLst>
                    <a:ext uri="{FF2B5EF4-FFF2-40B4-BE49-F238E27FC236}">
                      <a16:creationId xmlns:a16="http://schemas.microsoft.com/office/drawing/2014/main" id="{459C0431-124A-482B-A94F-E1C460E46633}"/>
                    </a:ext>
                  </a:extLst>
                </p:cNvPr>
                <p:cNvSpPr>
                  <a:spLocks noRot="1" noChangeAspect="1" noMove="1" noResize="1" noEditPoints="1" noAdjustHandles="1" noChangeArrowheads="1" noChangeShapeType="1" noTextEdit="1"/>
                </p:cNvSpPr>
                <p:nvPr/>
              </p:nvSpPr>
              <p:spPr>
                <a:xfrm>
                  <a:off x="3585681" y="2004599"/>
                  <a:ext cx="2024009" cy="4027470"/>
                </a:xfrm>
                <a:prstGeom prst="roundRect">
                  <a:avLst/>
                </a:prstGeom>
                <a:blipFill>
                  <a:blip r:embed="rId2"/>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圆角 4">
                  <a:extLst>
                    <a:ext uri="{FF2B5EF4-FFF2-40B4-BE49-F238E27FC236}">
                      <a16:creationId xmlns:a16="http://schemas.microsoft.com/office/drawing/2014/main" id="{2D61BC4B-1F8E-41BB-80C8-DA821534894F}"/>
                    </a:ext>
                  </a:extLst>
                </p:cNvPr>
                <p:cNvSpPr/>
                <p:nvPr/>
              </p:nvSpPr>
              <p:spPr>
                <a:xfrm>
                  <a:off x="3585681" y="2004599"/>
                  <a:ext cx="4063429" cy="1900719"/>
                </a:xfrm>
                <a:prstGeom prst="round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4800" b="0" i="1" smtClean="0">
                                <a:latin typeface="Cambria Math" panose="02040503050406030204" pitchFamily="18" charset="0"/>
                              </a:rPr>
                            </m:ctrlPr>
                          </m:sSubPr>
                          <m:e>
                            <m:r>
                              <a:rPr lang="en-US" altLang="zh-CN" sz="4800" b="0" i="1" smtClean="0">
                                <a:latin typeface="Cambria Math" panose="02040503050406030204" pitchFamily="18" charset="0"/>
                              </a:rPr>
                              <m:t>𝑆</m:t>
                            </m:r>
                          </m:e>
                          <m:sub>
                            <m:r>
                              <a:rPr lang="en-US" altLang="zh-CN" sz="4800" b="0" i="1" smtClean="0">
                                <a:latin typeface="Cambria Math" panose="02040503050406030204" pitchFamily="18" charset="0"/>
                              </a:rPr>
                              <m:t>2</m:t>
                            </m:r>
                          </m:sub>
                        </m:sSub>
                      </m:oMath>
                    </m:oMathPara>
                  </a14:m>
                  <a:endParaRPr lang="zh-CN" altLang="en-US" sz="4800" dirty="0"/>
                </a:p>
              </p:txBody>
            </p:sp>
          </mc:Choice>
          <mc:Fallback xmlns="">
            <p:sp>
              <p:nvSpPr>
                <p:cNvPr id="5" name="矩形: 圆角 4">
                  <a:extLst>
                    <a:ext uri="{FF2B5EF4-FFF2-40B4-BE49-F238E27FC236}">
                      <a16:creationId xmlns:a16="http://schemas.microsoft.com/office/drawing/2014/main" id="{2D61BC4B-1F8E-41BB-80C8-DA821534894F}"/>
                    </a:ext>
                  </a:extLst>
                </p:cNvPr>
                <p:cNvSpPr>
                  <a:spLocks noRot="1" noChangeAspect="1" noMove="1" noResize="1" noEditPoints="1" noAdjustHandles="1" noChangeArrowheads="1" noChangeShapeType="1" noTextEdit="1"/>
                </p:cNvSpPr>
                <p:nvPr/>
              </p:nvSpPr>
              <p:spPr>
                <a:xfrm>
                  <a:off x="3585681" y="2004599"/>
                  <a:ext cx="4063429" cy="1900719"/>
                </a:xfrm>
                <a:prstGeom prst="roundRect">
                  <a:avLst/>
                </a:prstGeom>
                <a:blipFill>
                  <a:blip r:embed="rId3"/>
                  <a:stretch>
                    <a:fillRect/>
                  </a:stretch>
                </a:blipFill>
                <a:ln>
                  <a:noFill/>
                </a:ln>
              </p:spPr>
              <p:txBody>
                <a:bodyPr/>
                <a:lstStyle/>
                <a:p>
                  <a:r>
                    <a:rPr lang="zh-CN" altLang="en-US">
                      <a:noFill/>
                    </a:rPr>
                    <a:t> </a:t>
                  </a:r>
                </a:p>
              </p:txBody>
            </p:sp>
          </mc:Fallback>
        </mc:AlternateContent>
      </p:grpSp>
    </p:spTree>
    <p:extLst>
      <p:ext uri="{BB962C8B-B14F-4D97-AF65-F5344CB8AC3E}">
        <p14:creationId xmlns:p14="http://schemas.microsoft.com/office/powerpoint/2010/main" val="385002713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E60065-7288-409C-A3C1-7CD14CD65D0C}"/>
              </a:ext>
            </a:extLst>
          </p:cNvPr>
          <p:cNvSpPr>
            <a:spLocks noGrp="1"/>
          </p:cNvSpPr>
          <p:nvPr>
            <p:ph type="title"/>
          </p:nvPr>
        </p:nvSpPr>
        <p:spPr/>
        <p:txBody>
          <a:bodyPr/>
          <a:lstStyle/>
          <a:p>
            <a:r>
              <a:rPr lang="zh-CN" altLang="en-US" dirty="0"/>
              <a:t>最大子段和问题</a:t>
            </a:r>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D943E2C5-8078-4596-989A-6FCB67B0F189}"/>
                  </a:ext>
                </a:extLst>
              </p:cNvPr>
              <p:cNvSpPr>
                <a:spLocks noGrp="1"/>
              </p:cNvSpPr>
              <p:nvPr>
                <p:ph idx="1"/>
              </p:nvPr>
            </p:nvSpPr>
            <p:spPr/>
            <p:txBody>
              <a:bodyPr>
                <a:normAutofit/>
              </a:bodyPr>
              <a:lstStyle/>
              <a:p>
                <a:r>
                  <a:rPr lang="zh-CN" altLang="en-US" dirty="0"/>
                  <a:t>给定一个长为</a:t>
                </a:r>
                <a14:m>
                  <m:oMath xmlns:m="http://schemas.openxmlformats.org/officeDocument/2006/math">
                    <m:r>
                      <a:rPr lang="en-US" altLang="zh-CN" b="0" i="1" smtClean="0">
                        <a:latin typeface="Cambria Math" panose="02040503050406030204" pitchFamily="18" charset="0"/>
                      </a:rPr>
                      <m:t>𝑛</m:t>
                    </m:r>
                  </m:oMath>
                </a14:m>
                <a:r>
                  <a:rPr lang="zh-CN" altLang="en-US" dirty="0"/>
                  <a:t>的数列，每次查询一个区间的最大子段和（这个区间的子区间中，权值和最大的那个）。</a:t>
                </a:r>
                <a:endParaRPr lang="en-US" altLang="zh-CN" dirty="0"/>
              </a:p>
              <a:p>
                <a:endParaRPr lang="en-US" altLang="zh-CN" dirty="0"/>
              </a:p>
              <a:p>
                <a:r>
                  <a:rPr lang="zh-CN" altLang="en-US" dirty="0"/>
                  <a:t>要求支持</a:t>
                </a:r>
                <a:r>
                  <a:rPr lang="zh-CN" altLang="en-US" b="1" dirty="0"/>
                  <a:t>区间加一个非负整数</a:t>
                </a:r>
                <a:r>
                  <a:rPr lang="zh-CN" altLang="en-US" dirty="0"/>
                  <a:t>。（假设询问和修改次数</a:t>
                </a:r>
                <a14:m>
                  <m:oMath xmlns:m="http://schemas.openxmlformats.org/officeDocument/2006/math">
                    <m:r>
                      <a:rPr lang="en-US" altLang="zh-CN" b="0" i="1" smtClean="0">
                        <a:latin typeface="Cambria Math" panose="02040503050406030204" pitchFamily="18" charset="0"/>
                      </a:rPr>
                      <m:t>𝑂</m:t>
                    </m:r>
                    <m:r>
                      <a:rPr lang="en-US" altLang="zh-CN" b="0" i="1" smtClean="0">
                        <a:latin typeface="Cambria Math" panose="02040503050406030204" pitchFamily="18" charset="0"/>
                      </a:rPr>
                      <m:t>(</m:t>
                    </m:r>
                    <m:r>
                      <a:rPr lang="en-US" altLang="zh-CN" b="0" i="1" smtClean="0">
                        <a:latin typeface="Cambria Math" panose="02040503050406030204" pitchFamily="18" charset="0"/>
                      </a:rPr>
                      <m:t>𝑛</m:t>
                    </m:r>
                    <m:r>
                      <a:rPr lang="en-US" altLang="zh-CN" b="0" i="1" smtClean="0">
                        <a:latin typeface="Cambria Math" panose="02040503050406030204" pitchFamily="18" charset="0"/>
                      </a:rPr>
                      <m:t>)</m:t>
                    </m:r>
                  </m:oMath>
                </a14:m>
                <a:r>
                  <a:rPr lang="zh-CN" altLang="en-US" dirty="0"/>
                  <a:t>）</a:t>
                </a:r>
                <a:endParaRPr lang="en-US" altLang="zh-CN" dirty="0"/>
              </a:p>
              <a:p>
                <a:endParaRPr lang="en-US" altLang="zh-CN" dirty="0"/>
              </a:p>
              <a:p>
                <a:r>
                  <a:rPr lang="zh-CN" altLang="en-US" dirty="0"/>
                  <a:t>无修改</a:t>
                </a:r>
                <a:r>
                  <a:rPr lang="en-US" altLang="zh-CN" dirty="0"/>
                  <a:t>/</a:t>
                </a:r>
                <a:r>
                  <a:rPr lang="zh-CN" altLang="en-US" dirty="0"/>
                  <a:t>单点修改：线段树维护每个段的最大前缀、后缀和子段和。</a:t>
                </a:r>
                <a:endParaRPr lang="en-US" altLang="zh-CN" dirty="0"/>
              </a:p>
              <a:p>
                <a:r>
                  <a:rPr lang="zh-CN" altLang="en-US" dirty="0"/>
                  <a:t>区间修改的问题：区间整体加一个数后不知道最大子段是否改变。（可能会变成一个更长的子段）</a:t>
                </a:r>
                <a:endParaRPr lang="en-US" altLang="zh-CN" dirty="0"/>
              </a:p>
              <a:p>
                <a:r>
                  <a:rPr lang="zh-CN" altLang="en-US" dirty="0"/>
                  <a:t>朴素做法：对每个段，线段树</a:t>
                </a:r>
                <a14:m>
                  <m:oMath xmlns:m="http://schemas.openxmlformats.org/officeDocument/2006/math">
                    <m:r>
                      <a:rPr lang="en-US" altLang="zh-CN" b="0" i="1" smtClean="0">
                        <a:latin typeface="Cambria Math" panose="02040503050406030204" pitchFamily="18" charset="0"/>
                      </a:rPr>
                      <m:t>𝑇</m:t>
                    </m:r>
                  </m:oMath>
                </a14:m>
                <a:r>
                  <a:rPr lang="zh-CN" altLang="en-US" dirty="0"/>
                  <a:t>直接维护区间内最大子段改变需要整体加的最小数，发生改变就递归计算。</a:t>
                </a:r>
                <a:endParaRPr lang="en-US" altLang="zh-CN" dirty="0"/>
              </a:p>
              <a:p>
                <a:r>
                  <a:rPr lang="zh-CN" altLang="en-US" dirty="0"/>
                  <a:t>时间复杂度等于</a:t>
                </a:r>
                <a14:m>
                  <m:oMath xmlns:m="http://schemas.openxmlformats.org/officeDocument/2006/math">
                    <m:r>
                      <a:rPr lang="en-US" altLang="zh-CN" b="0" i="1" smtClean="0">
                        <a:latin typeface="Cambria Math" panose="02040503050406030204" pitchFamily="18" charset="0"/>
                      </a:rPr>
                      <m:t>𝑂</m:t>
                    </m:r>
                    <m:r>
                      <a:rPr lang="en-US" altLang="zh-CN" b="0" i="1" smtClean="0">
                        <a:latin typeface="Cambria Math" panose="02040503050406030204" pitchFamily="18" charset="0"/>
                      </a:rPr>
                      <m:t>(</m:t>
                    </m:r>
                    <m:r>
                      <a:rPr lang="en-US" altLang="zh-CN" b="0" i="1" smtClean="0">
                        <a:latin typeface="Cambria Math" panose="02040503050406030204" pitchFamily="18" charset="0"/>
                      </a:rPr>
                      <m:t>𝑛</m:t>
                    </m:r>
                    <m:r>
                      <m:rPr>
                        <m:sty m:val="p"/>
                      </m:rPr>
                      <a:rPr lang="en-US" altLang="zh-CN" b="0" i="1" smtClean="0">
                        <a:latin typeface="Cambria Math" panose="02040503050406030204" pitchFamily="18" charset="0"/>
                      </a:rPr>
                      <m:t>log</m:t>
                    </m:r>
                    <m:r>
                      <a:rPr lang="en-US" altLang="zh-CN" b="0" i="1" smtClean="0">
                        <a:latin typeface="Cambria Math" panose="02040503050406030204" pitchFamily="18" charset="0"/>
                      </a:rPr>
                      <m:t>𝑛</m:t>
                    </m:r>
                    <m:r>
                      <a:rPr lang="en-US" altLang="zh-CN" i="1">
                        <a:latin typeface="Cambria Math" panose="02040503050406030204" pitchFamily="18" charset="0"/>
                      </a:rPr>
                      <m:t>+</m:t>
                    </m:r>
                    <m:r>
                      <m:rPr>
                        <m:sty m:val="p"/>
                      </m:rPr>
                      <a:rPr lang="en-US" altLang="zh-CN" i="1">
                        <a:latin typeface="Cambria Math" panose="02040503050406030204" pitchFamily="18" charset="0"/>
                      </a:rPr>
                      <m:t>log</m:t>
                    </m:r>
                    <m:r>
                      <a:rPr lang="en-US" altLang="zh-CN" i="1">
                        <a:latin typeface="Cambria Math" panose="02040503050406030204" pitchFamily="18" charset="0"/>
                      </a:rPr>
                      <m:t>𝑛</m:t>
                    </m:r>
                    <m:r>
                      <a:rPr lang="en-US" altLang="zh-CN" b="0" i="1" smtClean="0">
                        <a:latin typeface="Cambria Math" panose="02040503050406030204" pitchFamily="18" charset="0"/>
                      </a:rPr>
                      <m:t>×</m:t>
                    </m:r>
                    <m:r>
                      <a:rPr lang="zh-CN" altLang="en-US" i="1">
                        <a:latin typeface="Cambria Math" panose="02040503050406030204" pitchFamily="18" charset="0"/>
                      </a:rPr>
                      <m:t>线段树</m:t>
                    </m:r>
                    <m:r>
                      <a:rPr lang="zh-CN" altLang="en-US" i="1" smtClean="0">
                        <a:latin typeface="Cambria Math" panose="02040503050406030204" pitchFamily="18" charset="0"/>
                      </a:rPr>
                      <m:t>最大子段</m:t>
                    </m:r>
                    <m:r>
                      <a:rPr lang="zh-CN" altLang="en-US" i="1">
                        <a:latin typeface="Cambria Math" panose="02040503050406030204" pitchFamily="18" charset="0"/>
                      </a:rPr>
                      <m:t>改变</m:t>
                    </m:r>
                    <m:r>
                      <a:rPr lang="zh-CN" altLang="en-US" i="1" smtClean="0">
                        <a:latin typeface="Cambria Math" panose="02040503050406030204" pitchFamily="18" charset="0"/>
                      </a:rPr>
                      <m:t>次数</m:t>
                    </m:r>
                    <m:r>
                      <a:rPr lang="zh-CN" altLang="en-US" i="1">
                        <a:latin typeface="Cambria Math" panose="02040503050406030204" pitchFamily="18" charset="0"/>
                      </a:rPr>
                      <m:t>总和</m:t>
                    </m:r>
                    <m:r>
                      <a:rPr lang="en-US" altLang="zh-CN" b="0" i="1" smtClean="0">
                        <a:latin typeface="Cambria Math" panose="02040503050406030204" pitchFamily="18" charset="0"/>
                      </a:rPr>
                      <m:t>)</m:t>
                    </m:r>
                  </m:oMath>
                </a14:m>
                <a:endParaRPr lang="en-US" altLang="zh-CN" dirty="0"/>
              </a:p>
            </p:txBody>
          </p:sp>
        </mc:Choice>
        <mc:Fallback>
          <p:sp>
            <p:nvSpPr>
              <p:cNvPr id="3" name="内容占位符 2">
                <a:extLst>
                  <a:ext uri="{FF2B5EF4-FFF2-40B4-BE49-F238E27FC236}">
                    <a16:creationId xmlns:a16="http://schemas.microsoft.com/office/drawing/2014/main" id="{D943E2C5-8078-4596-989A-6FCB67B0F189}"/>
                  </a:ext>
                </a:extLst>
              </p:cNvPr>
              <p:cNvSpPr>
                <a:spLocks noGrp="1" noRot="1" noChangeAspect="1" noMove="1" noResize="1" noEditPoints="1" noAdjustHandles="1" noChangeArrowheads="1" noChangeShapeType="1" noTextEdit="1"/>
              </p:cNvSpPr>
              <p:nvPr>
                <p:ph idx="1"/>
              </p:nvPr>
            </p:nvSpPr>
            <p:spPr>
              <a:blipFill>
                <a:blip r:embed="rId2"/>
                <a:stretch>
                  <a:fillRect l="-1217" t="-2172" r="-191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9843860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7EBABF-4993-4C31-B7D8-2B0DCEDC755B}"/>
              </a:ext>
            </a:extLst>
          </p:cNvPr>
          <p:cNvSpPr>
            <a:spLocks noGrp="1"/>
          </p:cNvSpPr>
          <p:nvPr>
            <p:ph type="title"/>
          </p:nvPr>
        </p:nvSpPr>
        <p:spPr/>
        <p:txBody>
          <a:bodyPr/>
          <a:lstStyle/>
          <a:p>
            <a:r>
              <a:rPr lang="zh-CN" altLang="en-US" dirty="0"/>
              <a:t>最大子段和问题</a:t>
            </a:r>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35C406E2-1699-426D-AED8-341B342CFF73}"/>
                  </a:ext>
                </a:extLst>
              </p:cNvPr>
              <p:cNvSpPr>
                <a:spLocks noGrp="1"/>
              </p:cNvSpPr>
              <p:nvPr>
                <p:ph idx="1"/>
              </p:nvPr>
            </p:nvSpPr>
            <p:spPr/>
            <p:txBody>
              <a:bodyPr>
                <a:normAutofit/>
              </a:bodyPr>
              <a:lstStyle/>
              <a:p>
                <a:r>
                  <a:rPr lang="zh-CN" altLang="en-US" dirty="0"/>
                  <a:t>全局加导致的最大子段改变次数？</a:t>
                </a:r>
                <a:endParaRPr lang="en-US" altLang="zh-CN" dirty="0"/>
              </a:p>
              <a:p>
                <a:endParaRPr lang="en-US" altLang="zh-CN" dirty="0"/>
              </a:p>
              <a:p>
                <a:r>
                  <a:rPr lang="zh-CN" altLang="en-US" dirty="0"/>
                  <a:t>考察最大子段的结构，有引理：</a:t>
                </a:r>
                <a:endParaRPr lang="en-US" altLang="zh-CN" dirty="0"/>
              </a:p>
              <a:p>
                <a:pPr marL="457200" indent="-457200">
                  <a:buFont typeface="Arial" panose="020B0604020202020204" pitchFamily="34" charset="0"/>
                  <a:buChar char="•"/>
                </a:pPr>
                <a:r>
                  <a:rPr lang="zh-CN" altLang="en-US" dirty="0"/>
                  <a:t>对于任一区间，区间内不同时刻的极长最大子段构成嵌套集族</a:t>
                </a:r>
                <a:endParaRPr lang="en-US" altLang="zh-CN" dirty="0"/>
              </a:p>
              <a:p>
                <a:r>
                  <a:rPr lang="zh-CN" altLang="en-US" dirty="0"/>
                  <a:t>这是因为一个最大子段的每个前缀与后缀的和都是非负的，所以两个最大子段的并在较晚的时刻一定也是最大的。</a:t>
                </a:r>
                <a:endParaRPr lang="en-US" altLang="zh-CN" dirty="0"/>
              </a:p>
              <a:p>
                <a:endParaRPr lang="en-US" altLang="zh-CN" dirty="0"/>
              </a:p>
              <a:p>
                <a:r>
                  <a:rPr lang="zh-CN" altLang="en-US" dirty="0"/>
                  <a:t>于是，每个段的最大子段都形成一棵树。一次操作可能在叶子间切换，或者合并相邻叶子。后者的总次数显然不超过所有线段树节点总长</a:t>
                </a:r>
                <a14:m>
                  <m:oMath xmlns:m="http://schemas.openxmlformats.org/officeDocument/2006/math">
                    <m:r>
                      <a:rPr lang="en-US" altLang="zh-CN" b="0" i="1" smtClean="0">
                        <a:latin typeface="Cambria Math" panose="02040503050406030204" pitchFamily="18" charset="0"/>
                      </a:rPr>
                      <m:t>𝑂</m:t>
                    </m:r>
                    <m:r>
                      <a:rPr lang="en-US" altLang="zh-CN" b="0" i="1" smtClean="0">
                        <a:latin typeface="Cambria Math" panose="02040503050406030204" pitchFamily="18" charset="0"/>
                      </a:rPr>
                      <m:t>(</m:t>
                    </m:r>
                    <m:r>
                      <a:rPr lang="en-US" altLang="zh-CN" b="0" i="1" smtClean="0">
                        <a:latin typeface="Cambria Math" panose="02040503050406030204" pitchFamily="18" charset="0"/>
                      </a:rPr>
                      <m:t>𝑛</m:t>
                    </m:r>
                    <m:r>
                      <m:rPr>
                        <m:sty m:val="p"/>
                      </m:rPr>
                      <a:rPr lang="en-US" altLang="zh-CN" b="0" i="1" smtClean="0">
                        <a:latin typeface="Cambria Math" panose="02040503050406030204" pitchFamily="18" charset="0"/>
                      </a:rPr>
                      <m:t>log</m:t>
                    </m:r>
                    <m:r>
                      <a:rPr lang="en-US" altLang="zh-CN" b="0" i="1" smtClean="0">
                        <a:latin typeface="Cambria Math" panose="02040503050406030204" pitchFamily="18" charset="0"/>
                      </a:rPr>
                      <m:t>𝑛</m:t>
                    </m:r>
                    <m:r>
                      <a:rPr lang="en-US" altLang="zh-CN" b="0" i="1" smtClean="0">
                        <a:latin typeface="Cambria Math" panose="02040503050406030204" pitchFamily="18" charset="0"/>
                      </a:rPr>
                      <m:t>)</m:t>
                    </m:r>
                  </m:oMath>
                </a14:m>
                <a:r>
                  <a:rPr lang="zh-CN" altLang="en-US" dirty="0"/>
                  <a:t>。</a:t>
                </a:r>
                <a:endParaRPr lang="en-US" altLang="zh-CN" dirty="0"/>
              </a:p>
              <a:p>
                <a:r>
                  <a:rPr lang="zh-CN" altLang="en-US" dirty="0"/>
                  <a:t>切换叶子次数似乎也不超过</a:t>
                </a:r>
                <a14:m>
                  <m:oMath xmlns:m="http://schemas.openxmlformats.org/officeDocument/2006/math">
                    <m:r>
                      <a:rPr lang="en-US" altLang="zh-CN" b="0" i="1" smtClean="0">
                        <a:latin typeface="Cambria Math" panose="02040503050406030204" pitchFamily="18" charset="0"/>
                      </a:rPr>
                      <m:t>𝑂</m:t>
                    </m:r>
                    <m:r>
                      <a:rPr lang="en-US" altLang="zh-CN" b="0" i="1" smtClean="0">
                        <a:latin typeface="Cambria Math" panose="02040503050406030204" pitchFamily="18" charset="0"/>
                      </a:rPr>
                      <m:t>(</m:t>
                    </m:r>
                    <m:r>
                      <a:rPr lang="zh-CN" altLang="en-US" i="1">
                        <a:latin typeface="Cambria Math" panose="02040503050406030204" pitchFamily="18" charset="0"/>
                      </a:rPr>
                      <m:t>区间</m:t>
                    </m:r>
                    <m:r>
                      <a:rPr lang="zh-CN" altLang="en-US" i="1" smtClean="0">
                        <a:latin typeface="Cambria Math" panose="02040503050406030204" pitchFamily="18" charset="0"/>
                      </a:rPr>
                      <m:t>长度</m:t>
                    </m:r>
                    <m:r>
                      <a:rPr lang="en-US" altLang="zh-CN" i="1">
                        <a:latin typeface="Cambria Math" panose="02040503050406030204" pitchFamily="18" charset="0"/>
                      </a:rPr>
                      <m:t>+</m:t>
                    </m:r>
                    <m:r>
                      <a:rPr lang="zh-CN" altLang="en-US" i="1" smtClean="0">
                        <a:latin typeface="Cambria Math" panose="02040503050406030204" pitchFamily="18" charset="0"/>
                      </a:rPr>
                      <m:t>区间</m:t>
                    </m:r>
                    <m:r>
                      <a:rPr lang="zh-CN" altLang="en-US" i="1">
                        <a:latin typeface="Cambria Math" panose="02040503050406030204" pitchFamily="18" charset="0"/>
                      </a:rPr>
                      <m:t>内</m:t>
                    </m:r>
                    <m:r>
                      <a:rPr lang="zh-CN" altLang="en-US" i="1" smtClean="0">
                        <a:latin typeface="Cambria Math" panose="02040503050406030204" pitchFamily="18" charset="0"/>
                      </a:rPr>
                      <m:t>部修改次数</m:t>
                    </m:r>
                    <m:r>
                      <a:rPr lang="en-US" altLang="zh-CN" b="0" i="1" smtClean="0">
                        <a:latin typeface="Cambria Math" panose="02040503050406030204" pitchFamily="18" charset="0"/>
                      </a:rPr>
                      <m:t>)</m:t>
                    </m:r>
                  </m:oMath>
                </a14:m>
                <a:r>
                  <a:rPr lang="zh-CN" altLang="en-US" dirty="0"/>
                  <a:t>，这样总复杂度是</a:t>
                </a:r>
                <a14:m>
                  <m:oMath xmlns:m="http://schemas.openxmlformats.org/officeDocument/2006/math">
                    <m:r>
                      <a:rPr lang="en-US" altLang="zh-CN" b="0" i="1" smtClean="0">
                        <a:latin typeface="Cambria Math" panose="02040503050406030204" pitchFamily="18" charset="0"/>
                      </a:rPr>
                      <m:t>𝑂</m:t>
                    </m:r>
                    <m:r>
                      <a:rPr lang="en-US" altLang="zh-CN" b="0" i="1" smtClean="0">
                        <a:latin typeface="Cambria Math" panose="02040503050406030204" pitchFamily="18" charset="0"/>
                      </a:rPr>
                      <m:t>(</m:t>
                    </m:r>
                    <m:r>
                      <a:rPr lang="en-US" altLang="zh-CN" b="0" i="1" smtClean="0">
                        <a:latin typeface="Cambria Math" panose="02040503050406030204" pitchFamily="18" charset="0"/>
                      </a:rPr>
                      <m:t>𝑛</m:t>
                    </m:r>
                    <m:sSup>
                      <m:sSupPr>
                        <m:ctrlPr>
                          <a:rPr lang="en-US" altLang="zh-CN" b="0" i="1" smtClean="0">
                            <a:latin typeface="Cambria Math" panose="02040503050406030204" pitchFamily="18" charset="0"/>
                          </a:rPr>
                        </m:ctrlPr>
                      </m:sSupPr>
                      <m:e>
                        <m:r>
                          <m:rPr>
                            <m:sty m:val="p"/>
                          </m:rPr>
                          <a:rPr lang="en-US" altLang="zh-CN" b="0" i="0" smtClean="0">
                            <a:latin typeface="Cambria Math" panose="02040503050406030204" pitchFamily="18" charset="0"/>
                          </a:rPr>
                          <m:t>log</m:t>
                        </m:r>
                      </m:e>
                      <m:sup>
                        <m:r>
                          <a:rPr lang="en-US" altLang="zh-CN" b="0" i="1" smtClean="0">
                            <a:latin typeface="Cambria Math" panose="02040503050406030204" pitchFamily="18" charset="0"/>
                          </a:rPr>
                          <m:t>2</m:t>
                        </m:r>
                      </m:sup>
                    </m:sSup>
                    <m:r>
                      <a:rPr lang="en-US" altLang="zh-CN" b="0" i="1" smtClean="0">
                        <a:latin typeface="Cambria Math" panose="02040503050406030204" pitchFamily="18" charset="0"/>
                      </a:rPr>
                      <m:t>𝑛</m:t>
                    </m:r>
                    <m:r>
                      <a:rPr lang="en-US" altLang="zh-CN" b="0" i="1" smtClean="0">
                        <a:latin typeface="Cambria Math" panose="02040503050406030204" pitchFamily="18" charset="0"/>
                      </a:rPr>
                      <m:t>)</m:t>
                    </m:r>
                  </m:oMath>
                </a14:m>
                <a:r>
                  <a:rPr lang="zh-CN" altLang="en-US" dirty="0"/>
                  <a:t>。但是，严格证明？</a:t>
                </a:r>
                <a:endParaRPr lang="en-US" altLang="zh-CN" dirty="0"/>
              </a:p>
            </p:txBody>
          </p:sp>
        </mc:Choice>
        <mc:Fallback>
          <p:sp>
            <p:nvSpPr>
              <p:cNvPr id="3" name="内容占位符 2">
                <a:extLst>
                  <a:ext uri="{FF2B5EF4-FFF2-40B4-BE49-F238E27FC236}">
                    <a16:creationId xmlns:a16="http://schemas.microsoft.com/office/drawing/2014/main" id="{35C406E2-1699-426D-AED8-341B342CFF73}"/>
                  </a:ext>
                </a:extLst>
              </p:cNvPr>
              <p:cNvSpPr>
                <a:spLocks noGrp="1" noRot="1" noChangeAspect="1" noMove="1" noResize="1" noEditPoints="1" noAdjustHandles="1" noChangeArrowheads="1" noChangeShapeType="1" noTextEdit="1"/>
              </p:cNvSpPr>
              <p:nvPr>
                <p:ph idx="1"/>
              </p:nvPr>
            </p:nvSpPr>
            <p:spPr>
              <a:blipFill>
                <a:blip r:embed="rId2"/>
                <a:stretch>
                  <a:fillRect l="-1217" t="-2280" r="-986" b="-228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7091232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544430-519C-48AC-9E4D-27DFCE7BFA19}"/>
              </a:ext>
            </a:extLst>
          </p:cNvPr>
          <p:cNvSpPr>
            <a:spLocks noGrp="1"/>
          </p:cNvSpPr>
          <p:nvPr>
            <p:ph type="title"/>
          </p:nvPr>
        </p:nvSpPr>
        <p:spPr/>
        <p:txBody>
          <a:bodyPr/>
          <a:lstStyle/>
          <a:p>
            <a:r>
              <a:rPr lang="zh-CN" altLang="en-US" dirty="0">
                <a:hlinkClick r:id="rId2"/>
              </a:rPr>
              <a:t>「</a:t>
            </a:r>
            <a:r>
              <a:rPr lang="en-US" altLang="zh-CN" dirty="0">
                <a:hlinkClick r:id="rId2"/>
              </a:rPr>
              <a:t>SNOI2020</a:t>
            </a:r>
            <a:r>
              <a:rPr lang="zh-CN" altLang="en-US" dirty="0">
                <a:hlinkClick r:id="rId2"/>
              </a:rPr>
              <a:t>」区间和</a:t>
            </a:r>
            <a:endParaRPr lang="zh-CN" altLang="en-US" dirty="0"/>
          </a:p>
        </p:txBody>
      </p:sp>
      <p:pic>
        <p:nvPicPr>
          <p:cNvPr id="4" name="内容占位符 3">
            <a:extLst>
              <a:ext uri="{FF2B5EF4-FFF2-40B4-BE49-F238E27FC236}">
                <a16:creationId xmlns:a16="http://schemas.microsoft.com/office/drawing/2014/main" id="{7E01CC40-F2EB-4001-AD40-C267180CFDE6}"/>
              </a:ext>
            </a:extLst>
          </p:cNvPr>
          <p:cNvPicPr>
            <a:picLocks noGrp="1" noChangeAspect="1"/>
          </p:cNvPicPr>
          <p:nvPr>
            <p:ph idx="1"/>
          </p:nvPr>
        </p:nvPicPr>
        <p:blipFill>
          <a:blip r:embed="rId3"/>
          <a:stretch>
            <a:fillRect/>
          </a:stretch>
        </p:blipFill>
        <p:spPr>
          <a:xfrm>
            <a:off x="838200" y="1690688"/>
            <a:ext cx="10515600" cy="2096034"/>
          </a:xfrm>
          <a:prstGeom prst="rect">
            <a:avLst/>
          </a:prstGeom>
        </p:spPr>
      </p:pic>
    </p:spTree>
    <p:extLst>
      <p:ext uri="{BB962C8B-B14F-4D97-AF65-F5344CB8AC3E}">
        <p14:creationId xmlns:p14="http://schemas.microsoft.com/office/powerpoint/2010/main" val="69631906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C398B0-834D-45D3-B93F-6237707F7E24}"/>
              </a:ext>
            </a:extLst>
          </p:cNvPr>
          <p:cNvSpPr>
            <a:spLocks noGrp="1"/>
          </p:cNvSpPr>
          <p:nvPr>
            <p:ph type="title"/>
          </p:nvPr>
        </p:nvSpPr>
        <p:spPr/>
        <p:txBody>
          <a:bodyPr/>
          <a:lstStyle/>
          <a:p>
            <a:r>
              <a:rPr lang="zh-CN" altLang="en-US" dirty="0"/>
              <a:t>嵌套集族</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682518C3-6B9F-490E-A2CF-047AB238A0C1}"/>
                  </a:ext>
                </a:extLst>
              </p:cNvPr>
              <p:cNvSpPr>
                <a:spLocks noGrp="1"/>
              </p:cNvSpPr>
              <p:nvPr>
                <p:ph idx="1"/>
              </p:nvPr>
            </p:nvSpPr>
            <p:spPr/>
            <p:txBody>
              <a:bodyPr>
                <a:normAutofit/>
              </a:bodyPr>
              <a:lstStyle/>
              <a:p>
                <a:r>
                  <a:rPr lang="zh-CN" altLang="en-US" dirty="0"/>
                  <a:t>对于一个集族</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𝐼</m:t>
                        </m:r>
                      </m:e>
                      <m:sub>
                        <m:r>
                          <a:rPr lang="en-US" altLang="zh-CN" b="0" i="1" smtClean="0">
                            <a:latin typeface="Cambria Math" panose="02040503050406030204" pitchFamily="18" charset="0"/>
                          </a:rPr>
                          <m:t>𝑃</m:t>
                        </m:r>
                      </m:sub>
                    </m:sSub>
                  </m:oMath>
                </a14:m>
                <a:r>
                  <a:rPr lang="zh-CN" altLang="en-US" dirty="0"/>
                  <a:t>，我们找到</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𝐼</m:t>
                        </m:r>
                      </m:e>
                      <m:sub>
                        <m:r>
                          <a:rPr lang="en-US" altLang="zh-CN" b="0" i="1" smtClean="0">
                            <a:latin typeface="Cambria Math" panose="02040503050406030204" pitchFamily="18" charset="0"/>
                          </a:rPr>
                          <m:t>𝑃</m:t>
                        </m:r>
                      </m:sub>
                    </m:sSub>
                  </m:oMath>
                </a14:m>
                <a:r>
                  <a:rPr lang="zh-CN" altLang="en-US" dirty="0"/>
                  <a:t>中所有不与其它元素“相交且互不包含”的：</a:t>
                </a:r>
                <a:endParaRPr lang="en-US" altLang="zh-CN" dirty="0"/>
              </a:p>
              <a:p>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𝐼</m:t>
                          </m:r>
                        </m:e>
                        <m:sub>
                          <m:r>
                            <a:rPr lang="en-US" altLang="zh-CN" b="0" i="1" smtClean="0">
                              <a:latin typeface="Cambria Math" panose="02040503050406030204" pitchFamily="18" charset="0"/>
                            </a:rPr>
                            <m:t>𝑇</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𝐴</m:t>
                      </m:r>
                      <m:r>
                        <a:rPr lang="en-US" altLang="zh-CN" b="0" i="1" smtClean="0">
                          <a:latin typeface="Cambria Math" panose="02040503050406030204" pitchFamily="18" charset="0"/>
                        </a:rPr>
                        <m:t>|</m:t>
                      </m:r>
                      <m:r>
                        <a:rPr lang="en-US" altLang="zh-CN" b="0" i="1" smtClean="0">
                          <a:latin typeface="Cambria Math" panose="02040503050406030204" pitchFamily="18" charset="0"/>
                        </a:rPr>
                        <m:t>𝐴</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𝐼</m:t>
                          </m:r>
                        </m:e>
                        <m:sub>
                          <m:r>
                            <a:rPr lang="en-US" altLang="zh-CN" b="0" i="1" smtClean="0">
                              <a:latin typeface="Cambria Math" panose="02040503050406030204" pitchFamily="18" charset="0"/>
                            </a:rPr>
                            <m:t>𝑃</m:t>
                          </m:r>
                        </m:sub>
                      </m:sSub>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𝐵</m:t>
                      </m:r>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𝐼</m:t>
                          </m:r>
                        </m:e>
                        <m:sub>
                          <m:r>
                            <a:rPr lang="en-US" altLang="zh-CN" b="0" i="1" smtClean="0">
                              <a:latin typeface="Cambria Math" panose="02040503050406030204" pitchFamily="18" charset="0"/>
                              <a:ea typeface="Cambria Math" panose="02040503050406030204" pitchFamily="18" charset="0"/>
                            </a:rPr>
                            <m:t>𝑃</m:t>
                          </m:r>
                        </m:sub>
                      </m:sSub>
                      <m:r>
                        <a:rPr lang="en-US" altLang="zh-CN" b="0" i="1" smtClean="0">
                          <a:latin typeface="Cambria Math" panose="02040503050406030204" pitchFamily="18" charset="0"/>
                          <a:ea typeface="Cambria Math" panose="02040503050406030204" pitchFamily="18" charset="0"/>
                        </a:rPr>
                        <m:t> </m:t>
                      </m:r>
                      <m:r>
                        <m:rPr>
                          <m:sty m:val="p"/>
                        </m:rPr>
                        <a:rPr lang="en-US" altLang="zh-CN" b="0" i="1" smtClean="0">
                          <a:latin typeface="Cambria Math" panose="02040503050406030204" pitchFamily="18" charset="0"/>
                          <a:ea typeface="Cambria Math" panose="02040503050406030204" pitchFamily="18" charset="0"/>
                        </a:rPr>
                        <m:t>s</m:t>
                      </m:r>
                      <m:r>
                        <a:rPr lang="en-US" altLang="zh-CN" b="0" i="1" smtClean="0">
                          <a:latin typeface="Cambria Math" panose="02040503050406030204" pitchFamily="18" charset="0"/>
                          <a:ea typeface="Cambria Math" panose="02040503050406030204" pitchFamily="18" charset="0"/>
                        </a:rPr>
                        <m:t>.</m:t>
                      </m:r>
                      <m:r>
                        <m:rPr>
                          <m:sty m:val="p"/>
                        </m:rPr>
                        <a:rPr lang="en-US" altLang="zh-CN" b="0" i="1" smtClean="0">
                          <a:latin typeface="Cambria Math" panose="02040503050406030204" pitchFamily="18" charset="0"/>
                          <a:ea typeface="Cambria Math" panose="02040503050406030204" pitchFamily="18" charset="0"/>
                        </a:rPr>
                        <m:t>t</m:t>
                      </m:r>
                      <m:r>
                        <a:rPr lang="en-US" altLang="zh-CN" b="0" i="1" smtClean="0">
                          <a:latin typeface="Cambria Math" panose="02040503050406030204" pitchFamily="18" charset="0"/>
                          <a:ea typeface="Cambria Math" panose="02040503050406030204" pitchFamily="18" charset="0"/>
                        </a:rPr>
                        <m:t>. </m:t>
                      </m:r>
                      <m:r>
                        <a:rPr lang="en-US" altLang="zh-CN" b="0" i="1" smtClean="0">
                          <a:latin typeface="Cambria Math" panose="02040503050406030204" pitchFamily="18" charset="0"/>
                          <a:ea typeface="Cambria Math" panose="02040503050406030204" pitchFamily="18" charset="0"/>
                        </a:rPr>
                        <m:t>𝐴</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𝐵</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𝐴</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𝐵</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𝐵</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𝐴</m:t>
                      </m:r>
                      <m:r>
                        <a:rPr lang="en-US" altLang="zh-CN" b="0" i="1" smtClean="0">
                          <a:latin typeface="Cambria Math" panose="02040503050406030204" pitchFamily="18" charset="0"/>
                          <a:ea typeface="Cambria Math" panose="02040503050406030204" pitchFamily="18" charset="0"/>
                        </a:rPr>
                        <m:t>≠∅)}</m:t>
                      </m:r>
                    </m:oMath>
                  </m:oMathPara>
                </a14:m>
                <a:endParaRPr lang="en-US" altLang="zh-CN" dirty="0"/>
              </a:p>
              <a:p>
                <a:r>
                  <a:rPr lang="zh-CN" altLang="en-US" dirty="0"/>
                  <a:t>它们显然是一个嵌套集族。我们在这个嵌套集族形成的树的基础上分析</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𝐼</m:t>
                        </m:r>
                      </m:e>
                      <m:sub>
                        <m:r>
                          <a:rPr lang="en-US" altLang="zh-CN" b="0" i="1" smtClean="0">
                            <a:latin typeface="Cambria Math" panose="02040503050406030204" pitchFamily="18" charset="0"/>
                          </a:rPr>
                          <m:t>𝑇</m:t>
                        </m:r>
                      </m:sub>
                    </m:sSub>
                  </m:oMath>
                </a14:m>
                <a:r>
                  <a:rPr lang="zh-CN" altLang="en-US" dirty="0"/>
                  <a:t>的结构，只需考虑树上每个点和孩子的关系即可。</a:t>
                </a:r>
                <a:endParaRPr lang="en-US" altLang="zh-CN" dirty="0"/>
              </a:p>
              <a:p>
                <a:endParaRPr lang="en-US" altLang="zh-CN" dirty="0"/>
              </a:p>
              <a:p>
                <a:r>
                  <a:rPr lang="zh-CN" altLang="en-US" dirty="0"/>
                  <a:t>下面我们来看一些例子。</a:t>
                </a:r>
              </a:p>
            </p:txBody>
          </p:sp>
        </mc:Choice>
        <mc:Fallback xmlns="">
          <p:sp>
            <p:nvSpPr>
              <p:cNvPr id="3" name="内容占位符 2">
                <a:extLst>
                  <a:ext uri="{FF2B5EF4-FFF2-40B4-BE49-F238E27FC236}">
                    <a16:creationId xmlns:a16="http://schemas.microsoft.com/office/drawing/2014/main" id="{682518C3-6B9F-490E-A2CF-047AB238A0C1}"/>
                  </a:ext>
                </a:extLst>
              </p:cNvPr>
              <p:cNvSpPr>
                <a:spLocks noGrp="1" noRot="1" noChangeAspect="1" noMove="1" noResize="1" noEditPoints="1" noAdjustHandles="1" noChangeArrowheads="1" noChangeShapeType="1" noTextEdit="1"/>
              </p:cNvSpPr>
              <p:nvPr>
                <p:ph idx="1"/>
              </p:nvPr>
            </p:nvSpPr>
            <p:spPr>
              <a:blipFill>
                <a:blip r:embed="rId2"/>
                <a:stretch>
                  <a:fillRect l="-1217" t="-2172" r="-98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33451653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74C05ED-5BFD-4A40-ACC7-A93F1C2445E8}"/>
              </a:ext>
            </a:extLst>
          </p:cNvPr>
          <p:cNvSpPr>
            <a:spLocks noGrp="1"/>
          </p:cNvSpPr>
          <p:nvPr>
            <p:ph type="title"/>
          </p:nvPr>
        </p:nvSpPr>
        <p:spPr/>
        <p:txBody>
          <a:bodyPr/>
          <a:lstStyle/>
          <a:p>
            <a:r>
              <a:rPr lang="zh-CN" altLang="en-US" dirty="0"/>
              <a:t>连续段问题</a:t>
            </a:r>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66F8F686-B2A4-4C55-A714-A99011515D6C}"/>
                  </a:ext>
                </a:extLst>
              </p:cNvPr>
              <p:cNvSpPr>
                <a:spLocks noGrp="1"/>
              </p:cNvSpPr>
              <p:nvPr>
                <p:ph idx="1"/>
              </p:nvPr>
            </p:nvSpPr>
            <p:spPr/>
            <p:txBody>
              <a:bodyPr>
                <a:normAutofit/>
              </a:bodyPr>
              <a:lstStyle/>
              <a:p>
                <a:r>
                  <a:rPr lang="zh-CN" altLang="en-US" dirty="0"/>
                  <a:t>有一个排列</a:t>
                </a:r>
                <a14:m>
                  <m:oMath xmlns:m="http://schemas.openxmlformats.org/officeDocument/2006/math">
                    <m:r>
                      <a:rPr lang="en-US" altLang="zh-CN" b="0" i="1" smtClean="0">
                        <a:latin typeface="Cambria Math" panose="02040503050406030204" pitchFamily="18" charset="0"/>
                      </a:rPr>
                      <m:t>𝑃</m:t>
                    </m:r>
                  </m:oMath>
                </a14:m>
                <a:r>
                  <a:rPr lang="zh-CN" altLang="en-US" dirty="0"/>
                  <a:t>，令</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𝐼</m:t>
                        </m:r>
                      </m:e>
                      <m:sub>
                        <m:r>
                          <a:rPr lang="en-US" altLang="zh-CN" b="0" i="1" smtClean="0">
                            <a:latin typeface="Cambria Math" panose="02040503050406030204" pitchFamily="18" charset="0"/>
                          </a:rPr>
                          <m:t>𝑃</m:t>
                        </m:r>
                      </m:sub>
                    </m:sSub>
                  </m:oMath>
                </a14:m>
                <a:r>
                  <a:rPr lang="zh-CN" altLang="en-US" dirty="0"/>
                  <a:t>表示</a:t>
                </a:r>
                <a14:m>
                  <m:oMath xmlns:m="http://schemas.openxmlformats.org/officeDocument/2006/math">
                    <m:r>
                      <a:rPr lang="en-US" altLang="zh-CN" b="0" i="1" dirty="0" smtClean="0">
                        <a:latin typeface="Cambria Math" panose="02040503050406030204" pitchFamily="18" charset="0"/>
                      </a:rPr>
                      <m:t>𝑃</m:t>
                    </m:r>
                  </m:oMath>
                </a14:m>
                <a:r>
                  <a:rPr lang="zh-CN" altLang="en-US" dirty="0"/>
                  <a:t>中所有连续段的集合。</a:t>
                </a:r>
                <a:endParaRPr lang="en-US" altLang="zh-CN" dirty="0"/>
              </a:p>
              <a:p>
                <a:r>
                  <a:rPr lang="zh-CN" altLang="en-US" dirty="0"/>
                  <a:t>连续段是一个区间，满足区间长度等于区间最大值减最小值（或者说区间的值域是连续的）。</a:t>
                </a:r>
                <a:endParaRPr lang="en-US" altLang="zh-CN" dirty="0"/>
              </a:p>
              <a:p>
                <a:pPr marL="514350" indent="-514350">
                  <a:buFont typeface="+mj-lt"/>
                  <a:buAutoNum type="arabicPeriod"/>
                </a:pPr>
                <a:r>
                  <a:rPr lang="zh-CN" altLang="en-US" dirty="0"/>
                  <a:t>连续段的交是连续段；</a:t>
                </a:r>
                <a:endParaRPr lang="en-US" altLang="zh-CN" dirty="0"/>
              </a:p>
              <a:p>
                <a:pPr marL="514350" indent="-514350">
                  <a:buFont typeface="+mj-lt"/>
                  <a:buAutoNum type="arabicPeriod"/>
                </a:pPr>
                <a:r>
                  <a:rPr lang="zh-CN" altLang="en-US" dirty="0"/>
                  <a:t>相交连续段的并是连续段；</a:t>
                </a:r>
                <a:endParaRPr lang="en-US" altLang="zh-CN" dirty="0"/>
              </a:p>
              <a:p>
                <a:pPr marL="514350" indent="-514350">
                  <a:buFont typeface="+mj-lt"/>
                  <a:buAutoNum type="arabicPeriod"/>
                </a:pPr>
                <a:r>
                  <a:rPr lang="zh-CN" altLang="en-US" dirty="0"/>
                  <a:t>相交但互不包含连续段的差是连续段；</a:t>
                </a:r>
                <a:endParaRPr lang="en-US" altLang="zh-CN" dirty="0"/>
              </a:p>
              <a:p>
                <a:r>
                  <a:rPr lang="zh-CN" altLang="en-US" dirty="0"/>
                  <a:t>连续段（连通块）的常用判定方法：</a:t>
                </a:r>
                <a:endParaRPr lang="en-US" altLang="zh-CN" dirty="0"/>
              </a:p>
              <a:p>
                <a:pPr marL="514350" indent="-514350">
                  <a:buFont typeface="+mj-lt"/>
                  <a:buAutoNum type="arabicPeriod"/>
                </a:pPr>
                <a:r>
                  <a:rPr lang="en-US" altLang="zh-CN" b="0" dirty="0"/>
                  <a:t> </a:t>
                </a:r>
                <a14:m>
                  <m:oMath xmlns:m="http://schemas.openxmlformats.org/officeDocument/2006/math">
                    <m:r>
                      <a:rPr lang="en-US" altLang="zh-CN" b="0" i="1" smtClean="0">
                        <a:latin typeface="Cambria Math" panose="02040503050406030204" pitchFamily="18" charset="0"/>
                      </a:rPr>
                      <m:t>𝑅</m:t>
                    </m:r>
                    <m:r>
                      <a:rPr lang="en-US" altLang="zh-CN" b="0" i="1" smtClean="0">
                        <a:latin typeface="Cambria Math" panose="02040503050406030204" pitchFamily="18" charset="0"/>
                      </a:rPr>
                      <m:t>−</m:t>
                    </m:r>
                    <m:r>
                      <a:rPr lang="en-US" altLang="zh-CN" b="0" i="1" smtClean="0">
                        <a:latin typeface="Cambria Math" panose="02040503050406030204" pitchFamily="18" charset="0"/>
                      </a:rPr>
                      <m:t>𝐿</m:t>
                    </m:r>
                    <m:r>
                      <a:rPr lang="en-US" altLang="zh-CN" b="0" i="1" smtClean="0">
                        <a:latin typeface="Cambria Math" panose="02040503050406030204" pitchFamily="18" charset="0"/>
                      </a:rPr>
                      <m:t>=</m:t>
                    </m:r>
                    <m:r>
                      <m:rPr>
                        <m:sty m:val="p"/>
                      </m:rPr>
                      <a:rPr lang="en-US" altLang="zh-CN" b="0" i="1" smtClean="0">
                        <a:latin typeface="Cambria Math" panose="02040503050406030204" pitchFamily="18" charset="0"/>
                      </a:rPr>
                      <m:t>max</m:t>
                    </m:r>
                    <m:r>
                      <a:rPr lang="en-US" altLang="zh-CN" b="0" i="1" smtClean="0">
                        <a:latin typeface="Cambria Math" panose="02040503050406030204" pitchFamily="18" charset="0"/>
                      </a:rPr>
                      <m:t>−</m:t>
                    </m:r>
                    <m:r>
                      <m:rPr>
                        <m:sty m:val="p"/>
                      </m:rPr>
                      <a:rPr lang="en-US" altLang="zh-CN" b="0" i="1" smtClean="0">
                        <a:latin typeface="Cambria Math" panose="02040503050406030204" pitchFamily="18" charset="0"/>
                      </a:rPr>
                      <m:t>min</m:t>
                    </m:r>
                  </m:oMath>
                </a14:m>
                <a:r>
                  <a:rPr lang="zh-CN" altLang="en-US" dirty="0"/>
                  <a:t>（维护历史最值）</a:t>
                </a:r>
                <a:endParaRPr lang="en-US" altLang="zh-CN" dirty="0"/>
              </a:p>
              <a:p>
                <a:pPr marL="514350" indent="-514350">
                  <a:buFont typeface="+mj-lt"/>
                  <a:buAutoNum type="arabicPeriod"/>
                </a:pPr>
                <a:r>
                  <a:rPr lang="en-US" altLang="zh-CN" b="0" dirty="0"/>
                  <a:t> </a:t>
                </a:r>
                <a14:m>
                  <m:oMath xmlns:m="http://schemas.openxmlformats.org/officeDocument/2006/math">
                    <m:r>
                      <a:rPr lang="en-US" altLang="zh-CN" b="0" i="1" smtClean="0">
                        <a:latin typeface="Cambria Math" panose="02040503050406030204" pitchFamily="18" charset="0"/>
                      </a:rPr>
                      <m:t>𝑉</m:t>
                    </m:r>
                    <m:r>
                      <a:rPr lang="en-US" altLang="zh-CN" b="0" i="1" smtClean="0">
                        <a:latin typeface="Cambria Math" panose="02040503050406030204" pitchFamily="18" charset="0"/>
                      </a:rPr>
                      <m:t>−</m:t>
                    </m:r>
                    <m:r>
                      <a:rPr lang="en-US" altLang="zh-CN" b="0" i="1" smtClean="0">
                        <a:latin typeface="Cambria Math" panose="02040503050406030204" pitchFamily="18" charset="0"/>
                      </a:rPr>
                      <m:t>𝐸</m:t>
                    </m:r>
                    <m:r>
                      <a:rPr lang="en-US" altLang="zh-CN" b="0" i="1" smtClean="0">
                        <a:latin typeface="Cambria Math" panose="02040503050406030204" pitchFamily="18" charset="0"/>
                      </a:rPr>
                      <m:t>=1</m:t>
                    </m:r>
                  </m:oMath>
                </a14:m>
                <a:r>
                  <a:rPr lang="zh-CN" altLang="en-US" dirty="0"/>
                  <a:t>（维护</a:t>
                </a:r>
                <a14:m>
                  <m:oMath xmlns:m="http://schemas.openxmlformats.org/officeDocument/2006/math">
                    <m:r>
                      <a:rPr lang="en-US" altLang="zh-CN" b="0" i="1" smtClean="0">
                        <a:latin typeface="Cambria Math" panose="02040503050406030204" pitchFamily="18" charset="0"/>
                      </a:rPr>
                      <m:t>𝑉</m:t>
                    </m:r>
                    <m:r>
                      <a:rPr lang="en-US" altLang="zh-CN" b="0" i="1" smtClean="0">
                        <a:latin typeface="Cambria Math" panose="02040503050406030204" pitchFamily="18" charset="0"/>
                      </a:rPr>
                      <m:t>−</m:t>
                    </m:r>
                    <m:r>
                      <a:rPr lang="en-US" altLang="zh-CN" b="0" i="1" smtClean="0">
                        <a:latin typeface="Cambria Math" panose="02040503050406030204" pitchFamily="18" charset="0"/>
                      </a:rPr>
                      <m:t>𝐸</m:t>
                    </m:r>
                  </m:oMath>
                </a14:m>
                <a:r>
                  <a:rPr lang="zh-CN" altLang="en-US" dirty="0"/>
                  <a:t>的最小值）</a:t>
                </a:r>
                <a:endParaRPr lang="en-US" altLang="zh-CN" dirty="0"/>
              </a:p>
              <a:p>
                <a:pPr marL="514350" indent="-514350">
                  <a:buFont typeface="+mj-lt"/>
                  <a:buAutoNum type="arabicPeriod"/>
                </a:pPr>
                <a:r>
                  <a:rPr lang="zh-CN" altLang="en-US" dirty="0"/>
                  <a:t>考虑包含每条边的极小连续段（传递闭包）</a:t>
                </a:r>
                <a:endParaRPr lang="en-US" altLang="zh-CN" dirty="0"/>
              </a:p>
              <a:p>
                <a:r>
                  <a:rPr lang="zh-CN" altLang="en-US" dirty="0"/>
                  <a:t>连续段的结构是怎样的？</a:t>
                </a:r>
                <a:endParaRPr lang="en-US" altLang="zh-CN" dirty="0"/>
              </a:p>
            </p:txBody>
          </p:sp>
        </mc:Choice>
        <mc:Fallback>
          <p:sp>
            <p:nvSpPr>
              <p:cNvPr id="3" name="内容占位符 2">
                <a:extLst>
                  <a:ext uri="{FF2B5EF4-FFF2-40B4-BE49-F238E27FC236}">
                    <a16:creationId xmlns:a16="http://schemas.microsoft.com/office/drawing/2014/main" id="{66F8F686-B2A4-4C55-A714-A99011515D6C}"/>
                  </a:ext>
                </a:extLst>
              </p:cNvPr>
              <p:cNvSpPr>
                <a:spLocks noGrp="1" noRot="1" noChangeAspect="1" noMove="1" noResize="1" noEditPoints="1" noAdjustHandles="1" noChangeArrowheads="1" noChangeShapeType="1" noTextEdit="1"/>
              </p:cNvSpPr>
              <p:nvPr>
                <p:ph idx="1"/>
              </p:nvPr>
            </p:nvSpPr>
            <p:spPr>
              <a:blipFill>
                <a:blip r:embed="rId2"/>
                <a:stretch>
                  <a:fillRect l="-1217" t="-2280" r="-98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6212173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80DCBD-4985-43E9-941F-61FFA579734E}"/>
              </a:ext>
            </a:extLst>
          </p:cNvPr>
          <p:cNvSpPr>
            <a:spLocks noGrp="1"/>
          </p:cNvSpPr>
          <p:nvPr>
            <p:ph type="title"/>
          </p:nvPr>
        </p:nvSpPr>
        <p:spPr/>
        <p:txBody>
          <a:bodyPr/>
          <a:lstStyle/>
          <a:p>
            <a:r>
              <a:rPr lang="en-US" altLang="zh-CN" dirty="0">
                <a:hlinkClick r:id="rId2"/>
              </a:rPr>
              <a:t>CERC2017 I. Intrinsic Interval. </a:t>
            </a:r>
            <a:endParaRPr lang="zh-CN" altLang="en-US" dirty="0"/>
          </a:p>
        </p:txBody>
      </p:sp>
      <p:sp>
        <p:nvSpPr>
          <p:cNvPr id="3" name="内容占位符 2">
            <a:extLst>
              <a:ext uri="{FF2B5EF4-FFF2-40B4-BE49-F238E27FC236}">
                <a16:creationId xmlns:a16="http://schemas.microsoft.com/office/drawing/2014/main" id="{846879A2-E409-43AA-B6F4-24BE78F4E760}"/>
              </a:ext>
            </a:extLst>
          </p:cNvPr>
          <p:cNvSpPr>
            <a:spLocks noGrp="1"/>
          </p:cNvSpPr>
          <p:nvPr>
            <p:ph idx="1"/>
          </p:nvPr>
        </p:nvSpPr>
        <p:spPr/>
        <p:txBody>
          <a:bodyPr>
            <a:normAutofit/>
          </a:bodyPr>
          <a:lstStyle/>
          <a:p>
            <a:r>
              <a:rPr lang="zh-CN" altLang="en-US" dirty="0"/>
              <a:t>给定排列</a:t>
            </a:r>
            <a:r>
              <a:rPr lang="en-US" altLang="zh-CN" dirty="0"/>
              <a:t>p</a:t>
            </a:r>
            <a:r>
              <a:rPr lang="zh-CN" altLang="en-US" dirty="0"/>
              <a:t>，每次询问一个区间，求最小的包含它的连续段。</a:t>
            </a:r>
            <a:endParaRPr lang="en-US" altLang="zh-CN" dirty="0"/>
          </a:p>
          <a:p>
            <a:endParaRPr lang="en-US" altLang="zh-CN" dirty="0"/>
          </a:p>
          <a:p>
            <a:r>
              <a:rPr lang="zh-CN" altLang="en-US" dirty="0"/>
              <a:t>离线询问</a:t>
            </a:r>
            <a:endParaRPr lang="en-US" altLang="zh-CN" dirty="0"/>
          </a:p>
          <a:p>
            <a:r>
              <a:rPr lang="zh-CN" altLang="en-US" dirty="0"/>
              <a:t>在线询问？</a:t>
            </a:r>
            <a:endParaRPr lang="en-US" altLang="zh-CN" dirty="0"/>
          </a:p>
        </p:txBody>
      </p:sp>
    </p:spTree>
    <p:extLst>
      <p:ext uri="{BB962C8B-B14F-4D97-AF65-F5344CB8AC3E}">
        <p14:creationId xmlns:p14="http://schemas.microsoft.com/office/powerpoint/2010/main" val="20849236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EA2313-74E4-4192-A96F-B9BA9F9842A0}"/>
              </a:ext>
            </a:extLst>
          </p:cNvPr>
          <p:cNvSpPr>
            <a:spLocks noGrp="1"/>
          </p:cNvSpPr>
          <p:nvPr>
            <p:ph type="title"/>
          </p:nvPr>
        </p:nvSpPr>
        <p:spPr/>
        <p:txBody>
          <a:bodyPr/>
          <a:lstStyle/>
          <a:p>
            <a:r>
              <a:rPr lang="zh-CN" altLang="en-US" dirty="0"/>
              <a:t>组合？</a:t>
            </a:r>
          </a:p>
        </p:txBody>
      </p:sp>
      <p:sp>
        <p:nvSpPr>
          <p:cNvPr id="3" name="内容占位符 2">
            <a:extLst>
              <a:ext uri="{FF2B5EF4-FFF2-40B4-BE49-F238E27FC236}">
                <a16:creationId xmlns:a16="http://schemas.microsoft.com/office/drawing/2014/main" id="{FC8DD31A-8FA0-410A-ABCC-8F9935B562CA}"/>
              </a:ext>
            </a:extLst>
          </p:cNvPr>
          <p:cNvSpPr>
            <a:spLocks noGrp="1"/>
          </p:cNvSpPr>
          <p:nvPr>
            <p:ph idx="1"/>
          </p:nvPr>
        </p:nvSpPr>
        <p:spPr/>
        <p:txBody>
          <a:bodyPr>
            <a:normAutofit/>
          </a:bodyPr>
          <a:lstStyle/>
          <a:p>
            <a:r>
              <a:rPr lang="zh-CN" altLang="en-US" dirty="0"/>
              <a:t>用集合来描述</a:t>
            </a:r>
            <a:r>
              <a:rPr lang="en-US" altLang="zh-CN" dirty="0"/>
              <a:t>OI</a:t>
            </a:r>
            <a:r>
              <a:rPr lang="zh-CN" altLang="en-US" dirty="0"/>
              <a:t>的组合问题</a:t>
            </a:r>
            <a:r>
              <a:rPr lang="en-US" altLang="zh-CN" dirty="0"/>
              <a:t>……</a:t>
            </a:r>
          </a:p>
          <a:p>
            <a:endParaRPr lang="en-US" altLang="zh-CN" dirty="0"/>
          </a:p>
          <a:p>
            <a:r>
              <a:rPr lang="zh-CN" altLang="en-US" dirty="0"/>
              <a:t>组合问题的模式：有一个集合</a:t>
            </a:r>
            <a:r>
              <a:rPr lang="en-US" altLang="zh-CN" dirty="0"/>
              <a:t>S</a:t>
            </a:r>
            <a:r>
              <a:rPr lang="zh-CN" altLang="en-US" dirty="0"/>
              <a:t>，和一个关于</a:t>
            </a:r>
            <a:r>
              <a:rPr lang="en-US" altLang="zh-CN" dirty="0"/>
              <a:t>S</a:t>
            </a:r>
            <a:r>
              <a:rPr lang="zh-CN" altLang="en-US" dirty="0"/>
              <a:t>子集的性质</a:t>
            </a:r>
            <a:r>
              <a:rPr lang="en-US" altLang="zh-CN" dirty="0"/>
              <a:t>P</a:t>
            </a:r>
            <a:r>
              <a:rPr lang="zh-CN" altLang="en-US" dirty="0"/>
              <a:t>（</a:t>
            </a:r>
            <a:r>
              <a:rPr lang="en-US" altLang="zh-CN" dirty="0"/>
              <a:t>S</a:t>
            </a:r>
            <a:r>
              <a:rPr lang="zh-CN" altLang="en-US" dirty="0"/>
              <a:t>的某些子集满足</a:t>
            </a:r>
            <a:r>
              <a:rPr lang="en-US" altLang="zh-CN" dirty="0"/>
              <a:t>P</a:t>
            </a:r>
            <a:r>
              <a:rPr lang="zh-CN" altLang="en-US" dirty="0"/>
              <a:t>，其它不满足），你需要：</a:t>
            </a:r>
            <a:endParaRPr lang="en-US" altLang="zh-CN" dirty="0"/>
          </a:p>
          <a:p>
            <a:pPr marL="457200" indent="-457200">
              <a:buFont typeface="Arial" panose="020B0604020202020204" pitchFamily="34" charset="0"/>
              <a:buChar char="•"/>
            </a:pPr>
            <a:r>
              <a:rPr lang="zh-CN" altLang="en-US" dirty="0"/>
              <a:t>判定是否存在满足</a:t>
            </a:r>
            <a:r>
              <a:rPr lang="en-US" altLang="zh-CN" dirty="0"/>
              <a:t>P</a:t>
            </a:r>
            <a:r>
              <a:rPr lang="zh-CN" altLang="en-US" dirty="0"/>
              <a:t>的子集</a:t>
            </a:r>
            <a:r>
              <a:rPr lang="en-US" altLang="zh-CN" dirty="0"/>
              <a:t>A</a:t>
            </a:r>
            <a:r>
              <a:rPr lang="zh-CN" altLang="en-US" dirty="0"/>
              <a:t>（判定）</a:t>
            </a:r>
            <a:endParaRPr lang="en-US" altLang="zh-CN" dirty="0"/>
          </a:p>
          <a:p>
            <a:pPr marL="457200" indent="-457200">
              <a:buFont typeface="Arial" panose="020B0604020202020204" pitchFamily="34" charset="0"/>
              <a:buChar char="•"/>
            </a:pPr>
            <a:r>
              <a:rPr lang="zh-CN" altLang="en-US" dirty="0"/>
              <a:t>输出一个满足</a:t>
            </a:r>
            <a:r>
              <a:rPr lang="en-US" altLang="zh-CN" dirty="0"/>
              <a:t>P</a:t>
            </a:r>
            <a:r>
              <a:rPr lang="zh-CN" altLang="en-US" dirty="0"/>
              <a:t>的子集</a:t>
            </a:r>
            <a:r>
              <a:rPr lang="en-US" altLang="zh-CN" dirty="0"/>
              <a:t>A</a:t>
            </a:r>
            <a:r>
              <a:rPr lang="zh-CN" altLang="en-US" dirty="0"/>
              <a:t>（构造）</a:t>
            </a:r>
            <a:endParaRPr lang="en-US" altLang="zh-CN" dirty="0"/>
          </a:p>
          <a:p>
            <a:pPr marL="457200" indent="-457200">
              <a:buFont typeface="Arial" panose="020B0604020202020204" pitchFamily="34" charset="0"/>
              <a:buChar char="•"/>
            </a:pPr>
            <a:r>
              <a:rPr lang="zh-CN" altLang="en-US" dirty="0"/>
              <a:t>找到所有满足</a:t>
            </a:r>
            <a:r>
              <a:rPr lang="en-US" altLang="zh-CN" dirty="0"/>
              <a:t>P</a:t>
            </a:r>
            <a:r>
              <a:rPr lang="zh-CN" altLang="en-US" dirty="0"/>
              <a:t>的子集</a:t>
            </a:r>
            <a:r>
              <a:rPr lang="en-US" altLang="zh-CN" dirty="0"/>
              <a:t>A</a:t>
            </a:r>
            <a:r>
              <a:rPr lang="zh-CN" altLang="en-US" dirty="0"/>
              <a:t>里权值最大的</a:t>
            </a:r>
            <a:r>
              <a:rPr lang="en-US" altLang="zh-CN" dirty="0"/>
              <a:t>/</a:t>
            </a:r>
            <a:r>
              <a:rPr lang="zh-CN" altLang="en-US" dirty="0"/>
              <a:t>极大的（优化）</a:t>
            </a:r>
            <a:endParaRPr lang="en-US" altLang="zh-CN" dirty="0"/>
          </a:p>
          <a:p>
            <a:pPr marL="457200" indent="-457200">
              <a:buFont typeface="Arial" panose="020B0604020202020204" pitchFamily="34" charset="0"/>
              <a:buChar char="•"/>
            </a:pPr>
            <a:r>
              <a:rPr lang="zh-CN" altLang="en-US" dirty="0"/>
              <a:t>求满足</a:t>
            </a:r>
            <a:r>
              <a:rPr lang="en-US" altLang="zh-CN" dirty="0"/>
              <a:t>P</a:t>
            </a:r>
            <a:r>
              <a:rPr lang="zh-CN" altLang="en-US" dirty="0"/>
              <a:t>的子集</a:t>
            </a:r>
            <a:r>
              <a:rPr lang="en-US" altLang="zh-CN" dirty="0"/>
              <a:t>A</a:t>
            </a:r>
            <a:r>
              <a:rPr lang="zh-CN" altLang="en-US" dirty="0"/>
              <a:t>的总个数（计数）</a:t>
            </a:r>
            <a:endParaRPr lang="en-US" altLang="zh-CN" dirty="0"/>
          </a:p>
          <a:p>
            <a:pPr marL="457200" indent="-457200">
              <a:buFont typeface="Arial" panose="020B0604020202020204" pitchFamily="34" charset="0"/>
              <a:buChar char="•"/>
            </a:pPr>
            <a:r>
              <a:rPr lang="en-US" altLang="zh-CN" dirty="0"/>
              <a:t>……</a:t>
            </a:r>
          </a:p>
        </p:txBody>
      </p:sp>
    </p:spTree>
    <p:extLst>
      <p:ext uri="{BB962C8B-B14F-4D97-AF65-F5344CB8AC3E}">
        <p14:creationId xmlns:p14="http://schemas.microsoft.com/office/powerpoint/2010/main" val="316237888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2AC6AE-4B04-4E23-A37B-39437ED94339}"/>
              </a:ext>
            </a:extLst>
          </p:cNvPr>
          <p:cNvSpPr>
            <a:spLocks noGrp="1"/>
          </p:cNvSpPr>
          <p:nvPr>
            <p:ph type="title"/>
          </p:nvPr>
        </p:nvSpPr>
        <p:spPr/>
        <p:txBody>
          <a:bodyPr/>
          <a:lstStyle/>
          <a:p>
            <a:r>
              <a:rPr lang="zh-CN" altLang="en-US" dirty="0"/>
              <a:t>连续段的结构</a:t>
            </a:r>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7B50D02C-32BF-4D53-A9F4-4E446B55B385}"/>
                  </a:ext>
                </a:extLst>
              </p:cNvPr>
              <p:cNvSpPr>
                <a:spLocks noGrp="1"/>
              </p:cNvSpPr>
              <p:nvPr>
                <p:ph idx="1"/>
              </p:nvPr>
            </p:nvSpPr>
            <p:spPr/>
            <p:txBody>
              <a:bodyPr>
                <a:normAutofit/>
              </a:bodyPr>
              <a:lstStyle/>
              <a:p>
                <a:r>
                  <a:rPr lang="zh-CN" altLang="en-US" dirty="0"/>
                  <a:t>按照上述提出嵌套集的方法，我们可以定义：</a:t>
                </a:r>
                <a:endParaRPr lang="en-US" altLang="zh-CN" dirty="0"/>
              </a:p>
              <a:p>
                <a:r>
                  <a:rPr lang="zh-CN" altLang="en-US" b="1" u="sng" dirty="0"/>
                  <a:t>本原连续段</a:t>
                </a:r>
                <a:r>
                  <a:rPr lang="zh-CN" altLang="en-US" dirty="0"/>
                  <a:t>：对于一个连续段</a:t>
                </a:r>
                <a14:m>
                  <m:oMath xmlns:m="http://schemas.openxmlformats.org/officeDocument/2006/math">
                    <m:r>
                      <a:rPr lang="en-US" altLang="zh-CN" i="1">
                        <a:latin typeface="Cambria Math" panose="02040503050406030204" pitchFamily="18" charset="0"/>
                      </a:rPr>
                      <m:t>𝑋</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𝐼</m:t>
                        </m:r>
                      </m:e>
                      <m:sub>
                        <m:r>
                          <a:rPr lang="en-US" altLang="zh-CN" b="0" i="1" smtClean="0">
                            <a:latin typeface="Cambria Math" panose="02040503050406030204" pitchFamily="18" charset="0"/>
                          </a:rPr>
                          <m:t>𝑃</m:t>
                        </m:r>
                      </m:sub>
                    </m:sSub>
                  </m:oMath>
                </a14:m>
                <a:r>
                  <a:rPr lang="zh-CN" altLang="en-US" dirty="0"/>
                  <a:t>，如果不存在与之相交且互不包含的连续段，就称</a:t>
                </a:r>
                <a14:m>
                  <m:oMath xmlns:m="http://schemas.openxmlformats.org/officeDocument/2006/math">
                    <m:r>
                      <a:rPr lang="en-US" altLang="zh-CN" i="1">
                        <a:latin typeface="Cambria Math" panose="02040503050406030204" pitchFamily="18" charset="0"/>
                      </a:rPr>
                      <m:t>𝑋</m:t>
                    </m:r>
                  </m:oMath>
                </a14:m>
                <a:r>
                  <a:rPr lang="zh-CN" altLang="en-US" dirty="0"/>
                  <a:t>是</a:t>
                </a:r>
                <a:r>
                  <a:rPr lang="zh-CN" altLang="en-US" b="1" u="sng" dirty="0"/>
                  <a:t>本原连续段</a:t>
                </a:r>
                <a:r>
                  <a:rPr lang="zh-CN" altLang="en-US" dirty="0"/>
                  <a:t>，所有本原连续段形成</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𝐼</m:t>
                        </m:r>
                      </m:e>
                      <m:sub>
                        <m:r>
                          <a:rPr lang="en-US" altLang="zh-CN" b="0" i="1" smtClean="0">
                            <a:latin typeface="Cambria Math" panose="02040503050406030204" pitchFamily="18" charset="0"/>
                          </a:rPr>
                          <m:t>𝑋</m:t>
                        </m:r>
                      </m:sub>
                    </m:sSub>
                  </m:oMath>
                </a14:m>
                <a:r>
                  <a:rPr lang="zh-CN" altLang="en-US" dirty="0"/>
                  <a:t>。</a:t>
                </a:r>
                <a:endParaRPr lang="en-US" altLang="zh-CN" dirty="0"/>
              </a:p>
              <a:p>
                <a:endParaRPr lang="en-US" altLang="zh-CN" dirty="0"/>
              </a:p>
              <a:p>
                <a:r>
                  <a:rPr lang="zh-CN" altLang="en-US" dirty="0"/>
                  <a:t>那么在这些本原连续段的树上，每个点的孩子之间有什么关系呢？</a:t>
                </a:r>
                <a:endParaRPr lang="en-US" altLang="zh-CN" dirty="0"/>
              </a:p>
              <a:p>
                <a:r>
                  <a:rPr lang="zh-CN" altLang="en-US" dirty="0"/>
                  <a:t>我们有引理：</a:t>
                </a:r>
                <a:endParaRPr lang="en-US" altLang="zh-CN" dirty="0"/>
              </a:p>
              <a:p>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𝐼</m:t>
                        </m:r>
                      </m:e>
                      <m:sub>
                        <m:r>
                          <a:rPr lang="en-US" altLang="zh-CN" b="0" i="1" smtClean="0">
                            <a:latin typeface="Cambria Math" panose="02040503050406030204" pitchFamily="18" charset="0"/>
                          </a:rPr>
                          <m:t>𝑋</m:t>
                        </m:r>
                      </m:sub>
                    </m:sSub>
                  </m:oMath>
                </a14:m>
                <a:r>
                  <a:rPr lang="zh-CN" altLang="en-US" dirty="0"/>
                  <a:t>上每个点</a:t>
                </a:r>
                <a14:m>
                  <m:oMath xmlns:m="http://schemas.openxmlformats.org/officeDocument/2006/math">
                    <m:r>
                      <a:rPr lang="en-US" altLang="zh-CN" b="0" i="1" smtClean="0">
                        <a:latin typeface="Cambria Math" panose="02040503050406030204" pitchFamily="18" charset="0"/>
                      </a:rPr>
                      <m:t>𝑋</m:t>
                    </m:r>
                  </m:oMath>
                </a14:m>
                <a:r>
                  <a:rPr lang="zh-CN" altLang="en-US" dirty="0"/>
                  <a:t>的孩子至少满足以下二者之一：</a:t>
                </a:r>
                <a:endParaRPr lang="en-US" altLang="zh-CN" dirty="0"/>
              </a:p>
              <a:p>
                <a:pPr marL="457200" indent="-457200">
                  <a:buFont typeface="+mj-lt"/>
                  <a:buAutoNum type="arabicPeriod"/>
                </a:pPr>
                <a:r>
                  <a:rPr lang="zh-CN" altLang="en-US" dirty="0"/>
                  <a:t>所有非平凡的连接都是连续段；</a:t>
                </a:r>
                <a:endParaRPr lang="en-US" altLang="zh-CN" dirty="0"/>
              </a:p>
              <a:p>
                <a:pPr marL="457200" indent="-457200">
                  <a:buFont typeface="+mj-lt"/>
                  <a:buAutoNum type="arabicPeriod"/>
                </a:pPr>
                <a:r>
                  <a:rPr lang="zh-CN" altLang="en-US" dirty="0"/>
                  <a:t>所有非平凡的连接都不是连续段。</a:t>
                </a:r>
                <a:endParaRPr lang="en-US" altLang="zh-CN" dirty="0"/>
              </a:p>
              <a:p>
                <a:r>
                  <a:rPr lang="zh-CN" altLang="en-US" dirty="0"/>
                  <a:t>其中非平凡意为长度不是</a:t>
                </a:r>
                <a:r>
                  <a:rPr lang="en-US" altLang="zh-CN" dirty="0"/>
                  <a:t>0</a:t>
                </a:r>
                <a:r>
                  <a:rPr lang="zh-CN" altLang="en-US" dirty="0"/>
                  <a:t>、</a:t>
                </a:r>
                <a:r>
                  <a:rPr lang="en-US" altLang="zh-CN" dirty="0"/>
                  <a:t>1</a:t>
                </a:r>
                <a:r>
                  <a:rPr lang="zh-CN" altLang="en-US" dirty="0"/>
                  <a:t>或</a:t>
                </a:r>
                <a14:m>
                  <m:oMath xmlns:m="http://schemas.openxmlformats.org/officeDocument/2006/math">
                    <m:d>
                      <m:dPr>
                        <m:begChr m:val="|"/>
                        <m:endChr m:val="|"/>
                        <m:ctrlPr>
                          <a:rPr lang="en-US" altLang="zh-CN" i="1">
                            <a:latin typeface="Cambria Math" panose="02040503050406030204" pitchFamily="18" charset="0"/>
                          </a:rPr>
                        </m:ctrlPr>
                      </m:dPr>
                      <m:e>
                        <m:r>
                          <a:rPr lang="en-US" altLang="zh-CN" b="0" i="1" smtClean="0">
                            <a:latin typeface="Cambria Math" panose="02040503050406030204" pitchFamily="18" charset="0"/>
                          </a:rPr>
                          <m:t>𝑋</m:t>
                        </m:r>
                      </m:e>
                    </m:d>
                  </m:oMath>
                </a14:m>
                <a:r>
                  <a:rPr lang="zh-CN" altLang="en-US" dirty="0"/>
                  <a:t>。</a:t>
                </a:r>
                <a:endParaRPr lang="en-US" altLang="zh-CN" dirty="0"/>
              </a:p>
              <a:p>
                <a:endParaRPr lang="zh-CN" altLang="en-US" dirty="0"/>
              </a:p>
            </p:txBody>
          </p:sp>
        </mc:Choice>
        <mc:Fallback>
          <p:sp>
            <p:nvSpPr>
              <p:cNvPr id="3" name="内容占位符 2">
                <a:extLst>
                  <a:ext uri="{FF2B5EF4-FFF2-40B4-BE49-F238E27FC236}">
                    <a16:creationId xmlns:a16="http://schemas.microsoft.com/office/drawing/2014/main" id="{7B50D02C-32BF-4D53-A9F4-4E446B55B385}"/>
                  </a:ext>
                </a:extLst>
              </p:cNvPr>
              <p:cNvSpPr>
                <a:spLocks noGrp="1" noRot="1" noChangeAspect="1" noMove="1" noResize="1" noEditPoints="1" noAdjustHandles="1" noChangeArrowheads="1" noChangeShapeType="1" noTextEdit="1"/>
              </p:cNvSpPr>
              <p:nvPr>
                <p:ph idx="1"/>
              </p:nvPr>
            </p:nvSpPr>
            <p:spPr>
              <a:blipFill>
                <a:blip r:embed="rId2"/>
                <a:stretch>
                  <a:fillRect l="-1217" t="-2280" r="-98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0751348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C62655-0A00-409D-9B63-198679BD6BFE}"/>
              </a:ext>
            </a:extLst>
          </p:cNvPr>
          <p:cNvSpPr>
            <a:spLocks noGrp="1"/>
          </p:cNvSpPr>
          <p:nvPr>
            <p:ph type="title"/>
          </p:nvPr>
        </p:nvSpPr>
        <p:spPr/>
        <p:txBody>
          <a:bodyPr/>
          <a:lstStyle/>
          <a:p>
            <a:r>
              <a:rPr lang="zh-CN" altLang="en-US" dirty="0"/>
              <a:t>析合树</a:t>
            </a:r>
          </a:p>
        </p:txBody>
      </p:sp>
      <p:sp>
        <p:nvSpPr>
          <p:cNvPr id="3" name="内容占位符 2">
            <a:extLst>
              <a:ext uri="{FF2B5EF4-FFF2-40B4-BE49-F238E27FC236}">
                <a16:creationId xmlns:a16="http://schemas.microsoft.com/office/drawing/2014/main" id="{2DCAF95F-43B5-4545-942E-AC17F48423BE}"/>
              </a:ext>
            </a:extLst>
          </p:cNvPr>
          <p:cNvSpPr>
            <a:spLocks noGrp="1"/>
          </p:cNvSpPr>
          <p:nvPr>
            <p:ph idx="1"/>
          </p:nvPr>
        </p:nvSpPr>
        <p:spPr/>
        <p:txBody>
          <a:bodyPr/>
          <a:lstStyle/>
          <a:p>
            <a:r>
              <a:rPr lang="zh-CN" altLang="en-US" dirty="0"/>
              <a:t>按照这两种情况我们可以给树上的点分类，满足“所有非平凡的连接都是连续段”的称为合点，否则称为析点。</a:t>
            </a:r>
            <a:endParaRPr lang="en-US" altLang="zh-CN" dirty="0"/>
          </a:p>
          <a:p>
            <a:endParaRPr lang="en-US" altLang="zh-CN" dirty="0"/>
          </a:p>
          <a:p>
            <a:r>
              <a:rPr lang="zh-CN" altLang="en-US" b="1" dirty="0"/>
              <a:t>连续段集合可以等价地由一棵具有两种节点的有根有序树表示。</a:t>
            </a:r>
            <a:endParaRPr lang="en-US" altLang="zh-CN" b="1" dirty="0"/>
          </a:p>
          <a:p>
            <a:endParaRPr lang="en-US" altLang="zh-CN" b="1" dirty="0"/>
          </a:p>
          <a:p>
            <a:endParaRPr lang="zh-CN" altLang="en-US" b="1" dirty="0"/>
          </a:p>
        </p:txBody>
      </p:sp>
    </p:spTree>
    <p:extLst>
      <p:ext uri="{BB962C8B-B14F-4D97-AF65-F5344CB8AC3E}">
        <p14:creationId xmlns:p14="http://schemas.microsoft.com/office/powerpoint/2010/main" val="127238380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FB3293-F5CF-45A8-8BC2-2D168F23E881}"/>
              </a:ext>
            </a:extLst>
          </p:cNvPr>
          <p:cNvSpPr>
            <a:spLocks noGrp="1"/>
          </p:cNvSpPr>
          <p:nvPr>
            <p:ph type="title"/>
          </p:nvPr>
        </p:nvSpPr>
        <p:spPr/>
        <p:txBody>
          <a:bodyPr/>
          <a:lstStyle/>
          <a:p>
            <a:r>
              <a:rPr lang="en-US" altLang="zh-CN" dirty="0">
                <a:hlinkClick r:id="rId2"/>
              </a:rPr>
              <a:t>ECFinal2018 B. Mysterious … Host. </a:t>
            </a:r>
            <a:endParaRPr lang="zh-CN" altLang="en-US" dirty="0"/>
          </a:p>
        </p:txBody>
      </p:sp>
      <p:sp>
        <p:nvSpPr>
          <p:cNvPr id="3" name="内容占位符 2">
            <a:extLst>
              <a:ext uri="{FF2B5EF4-FFF2-40B4-BE49-F238E27FC236}">
                <a16:creationId xmlns:a16="http://schemas.microsoft.com/office/drawing/2014/main" id="{21D81694-B175-4122-B1EE-AD91D17F4227}"/>
              </a:ext>
            </a:extLst>
          </p:cNvPr>
          <p:cNvSpPr>
            <a:spLocks noGrp="1"/>
          </p:cNvSpPr>
          <p:nvPr>
            <p:ph idx="1"/>
          </p:nvPr>
        </p:nvSpPr>
        <p:spPr/>
        <p:txBody>
          <a:bodyPr/>
          <a:lstStyle/>
          <a:p>
            <a:r>
              <a:rPr lang="zh-CN" altLang="en-US" dirty="0"/>
              <a:t>给定</a:t>
            </a:r>
            <a:r>
              <a:rPr lang="en-US" altLang="zh-CN" dirty="0"/>
              <a:t>n</a:t>
            </a:r>
            <a:r>
              <a:rPr lang="zh-CN" altLang="en-US" dirty="0"/>
              <a:t>，问</a:t>
            </a:r>
            <a:r>
              <a:rPr lang="en-US" altLang="zh-CN" dirty="0"/>
              <a:t>n</a:t>
            </a:r>
            <a:r>
              <a:rPr lang="zh-CN" altLang="en-US" dirty="0"/>
              <a:t>阶排列的连续段集合可能的种类数。</a:t>
            </a:r>
            <a:endParaRPr lang="en-US" altLang="zh-CN" dirty="0"/>
          </a:p>
          <a:p>
            <a:endParaRPr lang="en-US" altLang="zh-CN" dirty="0"/>
          </a:p>
          <a:p>
            <a:r>
              <a:rPr lang="en-US" altLang="zh-CN" dirty="0"/>
              <a:t>n</a:t>
            </a:r>
            <a:r>
              <a:rPr lang="zh-CN" altLang="en-US" dirty="0"/>
              <a:t>≤</a:t>
            </a:r>
            <a:r>
              <a:rPr lang="en-US" altLang="zh-CN" dirty="0"/>
              <a:t>10</a:t>
            </a:r>
            <a:r>
              <a:rPr lang="en-US" altLang="zh-CN" baseline="30000" dirty="0"/>
              <a:t>5</a:t>
            </a:r>
          </a:p>
          <a:p>
            <a:endParaRPr lang="zh-CN" altLang="en-US" dirty="0"/>
          </a:p>
        </p:txBody>
      </p:sp>
    </p:spTree>
    <p:extLst>
      <p:ext uri="{BB962C8B-B14F-4D97-AF65-F5344CB8AC3E}">
        <p14:creationId xmlns:p14="http://schemas.microsoft.com/office/powerpoint/2010/main" val="424578413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DF7025-4C67-4A66-9757-13523695B3CE}"/>
              </a:ext>
            </a:extLst>
          </p:cNvPr>
          <p:cNvSpPr>
            <a:spLocks noGrp="1"/>
          </p:cNvSpPr>
          <p:nvPr>
            <p:ph type="title"/>
          </p:nvPr>
        </p:nvSpPr>
        <p:spPr/>
        <p:txBody>
          <a:bodyPr/>
          <a:lstStyle/>
          <a:p>
            <a:r>
              <a:rPr lang="zh-CN" altLang="en-US" dirty="0"/>
              <a:t>对偶问题与</a:t>
            </a:r>
            <a:r>
              <a:rPr lang="en-US" altLang="zh-CN" dirty="0"/>
              <a:t>PQ</a:t>
            </a:r>
            <a:r>
              <a:rPr lang="zh-CN" altLang="en-US" dirty="0"/>
              <a:t>树</a:t>
            </a:r>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7A2C2422-A663-4C6C-9B58-796E6577787B}"/>
                  </a:ext>
                </a:extLst>
              </p:cNvPr>
              <p:cNvSpPr>
                <a:spLocks noGrp="1"/>
              </p:cNvSpPr>
              <p:nvPr>
                <p:ph idx="1"/>
              </p:nvPr>
            </p:nvSpPr>
            <p:spPr/>
            <p:txBody>
              <a:bodyPr>
                <a:normAutofit/>
              </a:bodyPr>
              <a:lstStyle/>
              <a:p>
                <a:r>
                  <a:rPr lang="zh-CN" altLang="en-US" dirty="0"/>
                  <a:t>对偶问题：已知</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𝐼</m:t>
                        </m:r>
                      </m:e>
                      <m:sub>
                        <m:r>
                          <a:rPr lang="en-US" altLang="zh-CN" b="0" i="1" smtClean="0">
                            <a:latin typeface="Cambria Math" panose="02040503050406030204" pitchFamily="18" charset="0"/>
                          </a:rPr>
                          <m:t>𝑃</m:t>
                        </m:r>
                      </m:sub>
                    </m:sSub>
                  </m:oMath>
                </a14:m>
                <a:r>
                  <a:rPr lang="zh-CN" altLang="en-US" dirty="0"/>
                  <a:t>，构造原来的排列</a:t>
                </a:r>
                <a14:m>
                  <m:oMath xmlns:m="http://schemas.openxmlformats.org/officeDocument/2006/math">
                    <m:r>
                      <a:rPr lang="en-US" altLang="zh-CN" b="0" i="1" smtClean="0">
                        <a:latin typeface="Cambria Math" panose="02040503050406030204" pitchFamily="18" charset="0"/>
                      </a:rPr>
                      <m:t>𝑝</m:t>
                    </m:r>
                  </m:oMath>
                </a14:m>
                <a:r>
                  <a:rPr lang="zh-CN" altLang="en-US" dirty="0"/>
                  <a:t>。</a:t>
                </a:r>
                <a:endParaRPr lang="en-US" altLang="zh-CN" dirty="0"/>
              </a:p>
              <a:p>
                <a:r>
                  <a:rPr lang="zh-CN" altLang="en-US" dirty="0"/>
                  <a:t>弱对偶问题：已知</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𝐼</m:t>
                        </m:r>
                      </m:e>
                      <m:sub>
                        <m:r>
                          <a:rPr lang="en-US" altLang="zh-CN" b="0" i="1" smtClean="0">
                            <a:latin typeface="Cambria Math" panose="02040503050406030204" pitchFamily="18" charset="0"/>
                          </a:rPr>
                          <m:t>𝑃</m:t>
                        </m:r>
                      </m:sub>
                    </m:sSub>
                  </m:oMath>
                </a14:m>
                <a:r>
                  <a:rPr lang="zh-CN" altLang="en-US" dirty="0"/>
                  <a:t>的一个子集（即钦定某些区间是连续段），构造原来的排列</a:t>
                </a:r>
                <a14:m>
                  <m:oMath xmlns:m="http://schemas.openxmlformats.org/officeDocument/2006/math">
                    <m:r>
                      <a:rPr lang="en-US" altLang="zh-CN" b="0" i="1" smtClean="0">
                        <a:latin typeface="Cambria Math" panose="02040503050406030204" pitchFamily="18" charset="0"/>
                      </a:rPr>
                      <m:t>𝑝</m:t>
                    </m:r>
                  </m:oMath>
                </a14:m>
                <a:r>
                  <a:rPr lang="zh-CN" altLang="en-US" dirty="0"/>
                  <a:t>。</a:t>
                </a:r>
                <a:endParaRPr lang="en-US" altLang="zh-CN" dirty="0"/>
              </a:p>
              <a:p>
                <a:endParaRPr lang="en-US" altLang="zh-CN" dirty="0"/>
              </a:p>
              <a:p>
                <a:r>
                  <a:rPr lang="zh-CN" altLang="en-US" dirty="0"/>
                  <a:t>类似地考虑树结构。但在弱对偶问题中，不能直接区分出析点和合点。（因为一个析点改成合点会使</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𝐼</m:t>
                        </m:r>
                      </m:e>
                      <m:sub>
                        <m:r>
                          <a:rPr lang="en-US" altLang="zh-CN" b="0" i="1" smtClean="0">
                            <a:latin typeface="Cambria Math" panose="02040503050406030204" pitchFamily="18" charset="0"/>
                          </a:rPr>
                          <m:t>𝑃</m:t>
                        </m:r>
                      </m:sub>
                    </m:sSub>
                  </m:oMath>
                </a14:m>
                <a:r>
                  <a:rPr lang="zh-CN" altLang="en-US" dirty="0"/>
                  <a:t>变得更大）</a:t>
                </a:r>
                <a:endParaRPr lang="en-US" altLang="zh-CN" dirty="0"/>
              </a:p>
              <a:p>
                <a:r>
                  <a:rPr lang="zh-CN" altLang="en-US" dirty="0"/>
                  <a:t>我们重新分出两类点：</a:t>
                </a:r>
                <a:endParaRPr lang="en-US" altLang="zh-CN" dirty="0"/>
              </a:p>
              <a:p>
                <a:pPr marL="457200" indent="-457200">
                  <a:buFont typeface="Arial" panose="020B0604020202020204" pitchFamily="34" charset="0"/>
                  <a:buChar char="•"/>
                </a:pPr>
                <a:r>
                  <a:rPr lang="en-US" altLang="zh-CN" dirty="0"/>
                  <a:t>P</a:t>
                </a:r>
                <a:r>
                  <a:rPr lang="zh-CN" altLang="en-US" dirty="0"/>
                  <a:t>点（对应析合树上的一个连通块）：孩子可以任意排列；</a:t>
                </a:r>
                <a:endParaRPr lang="en-US" altLang="zh-CN" dirty="0"/>
              </a:p>
              <a:p>
                <a:pPr marL="457200" indent="-457200">
                  <a:buFont typeface="Arial" panose="020B0604020202020204" pitchFamily="34" charset="0"/>
                  <a:buChar char="•"/>
                </a:pPr>
                <a:r>
                  <a:rPr lang="en-US" altLang="zh-CN" dirty="0"/>
                  <a:t>Q</a:t>
                </a:r>
                <a:r>
                  <a:rPr lang="zh-CN" altLang="en-US" dirty="0"/>
                  <a:t>点（对应合点的一段孩子）：孩子只能正序或者逆序排列；</a:t>
                </a:r>
                <a:endParaRPr lang="en-US" altLang="zh-CN" dirty="0"/>
              </a:p>
              <a:p>
                <a:r>
                  <a:rPr lang="zh-CN" altLang="en-US" dirty="0"/>
                  <a:t>新的树即为</a:t>
                </a:r>
                <a:r>
                  <a:rPr lang="en-US" altLang="zh-CN" dirty="0"/>
                  <a:t>PQ</a:t>
                </a:r>
                <a:r>
                  <a:rPr lang="zh-CN" altLang="en-US" dirty="0"/>
                  <a:t>树。</a:t>
                </a:r>
                <a:r>
                  <a:rPr lang="en-US" altLang="zh-CN" dirty="0"/>
                  <a:t>(Kellogg S. Booth &amp; George S. </a:t>
                </a:r>
                <a:r>
                  <a:rPr lang="en-US" altLang="zh-CN" dirty="0" err="1"/>
                  <a:t>Lueker</a:t>
                </a:r>
                <a:r>
                  <a:rPr lang="en-US" altLang="zh-CN" dirty="0"/>
                  <a:t>,</a:t>
                </a:r>
                <a:r>
                  <a:rPr lang="zh-CN" altLang="en-US" dirty="0"/>
                  <a:t> </a:t>
                </a:r>
                <a:r>
                  <a:rPr lang="en-US" altLang="zh-CN" dirty="0"/>
                  <a:t>1976)</a:t>
                </a:r>
              </a:p>
            </p:txBody>
          </p:sp>
        </mc:Choice>
        <mc:Fallback>
          <p:sp>
            <p:nvSpPr>
              <p:cNvPr id="3" name="内容占位符 2">
                <a:extLst>
                  <a:ext uri="{FF2B5EF4-FFF2-40B4-BE49-F238E27FC236}">
                    <a16:creationId xmlns:a16="http://schemas.microsoft.com/office/drawing/2014/main" id="{7A2C2422-A663-4C6C-9B58-796E6577787B}"/>
                  </a:ext>
                </a:extLst>
              </p:cNvPr>
              <p:cNvSpPr>
                <a:spLocks noGrp="1" noRot="1" noChangeAspect="1" noMove="1" noResize="1" noEditPoints="1" noAdjustHandles="1" noChangeArrowheads="1" noChangeShapeType="1" noTextEdit="1"/>
              </p:cNvSpPr>
              <p:nvPr>
                <p:ph idx="1"/>
              </p:nvPr>
            </p:nvSpPr>
            <p:spPr>
              <a:blipFill>
                <a:blip r:embed="rId2"/>
                <a:stretch>
                  <a:fillRect l="-1217" t="-2280" r="-98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07550085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74C05ED-5BFD-4A40-ACC7-A93F1C2445E8}"/>
              </a:ext>
            </a:extLst>
          </p:cNvPr>
          <p:cNvSpPr>
            <a:spLocks noGrp="1"/>
          </p:cNvSpPr>
          <p:nvPr>
            <p:ph type="title"/>
          </p:nvPr>
        </p:nvSpPr>
        <p:spPr/>
        <p:txBody>
          <a:bodyPr/>
          <a:lstStyle/>
          <a:p>
            <a:r>
              <a:rPr lang="zh-CN" altLang="en-US" dirty="0"/>
              <a:t>连续段问题的推广？</a:t>
            </a:r>
          </a:p>
        </p:txBody>
      </p:sp>
      <p:sp>
        <p:nvSpPr>
          <p:cNvPr id="3" name="内容占位符 2">
            <a:extLst>
              <a:ext uri="{FF2B5EF4-FFF2-40B4-BE49-F238E27FC236}">
                <a16:creationId xmlns:a16="http://schemas.microsoft.com/office/drawing/2014/main" id="{66F8F686-B2A4-4C55-A714-A99011515D6C}"/>
              </a:ext>
            </a:extLst>
          </p:cNvPr>
          <p:cNvSpPr>
            <a:spLocks noGrp="1"/>
          </p:cNvSpPr>
          <p:nvPr>
            <p:ph idx="1"/>
          </p:nvPr>
        </p:nvSpPr>
        <p:spPr/>
        <p:txBody>
          <a:bodyPr/>
          <a:lstStyle/>
          <a:p>
            <a:r>
              <a:rPr lang="zh-CN" altLang="en-US" dirty="0"/>
              <a:t>树上编号连续的连通块？</a:t>
            </a:r>
            <a:endParaRPr lang="en-US" altLang="zh-CN" dirty="0"/>
          </a:p>
          <a:p>
            <a:endParaRPr lang="en-US" altLang="zh-CN" dirty="0"/>
          </a:p>
          <a:p>
            <a:r>
              <a:rPr lang="zh-CN" altLang="en-US" dirty="0"/>
              <a:t>两棵树的点之间有一一映射，在两棵树上同时是连通块的点集？</a:t>
            </a:r>
            <a:endParaRPr lang="en-US" altLang="zh-CN" dirty="0"/>
          </a:p>
          <a:p>
            <a:pPr marL="457200" indent="-457200">
              <a:buFont typeface="Arial" panose="020B0604020202020204" pitchFamily="34" charset="0"/>
              <a:buChar char="•"/>
            </a:pPr>
            <a:r>
              <a:rPr lang="zh-CN" altLang="en-US" dirty="0"/>
              <a:t>利用两棵树规约到传递闭包；</a:t>
            </a:r>
            <a:endParaRPr lang="en-US" altLang="zh-CN" dirty="0"/>
          </a:p>
          <a:p>
            <a:endParaRPr lang="zh-CN" altLang="en-US" dirty="0"/>
          </a:p>
        </p:txBody>
      </p:sp>
    </p:spTree>
    <p:extLst>
      <p:ext uri="{BB962C8B-B14F-4D97-AF65-F5344CB8AC3E}">
        <p14:creationId xmlns:p14="http://schemas.microsoft.com/office/powerpoint/2010/main" val="237974723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B8E04F-6335-4937-AAE5-220739A26732}"/>
              </a:ext>
            </a:extLst>
          </p:cNvPr>
          <p:cNvSpPr>
            <a:spLocks noGrp="1"/>
          </p:cNvSpPr>
          <p:nvPr>
            <p:ph type="title"/>
          </p:nvPr>
        </p:nvSpPr>
        <p:spPr/>
        <p:txBody>
          <a:bodyPr/>
          <a:lstStyle/>
          <a:p>
            <a:r>
              <a:rPr lang="zh-CN" altLang="en-US" dirty="0"/>
              <a:t>重心和中心</a:t>
            </a:r>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09012BAD-96DE-4358-AE22-B19F82619438}"/>
                  </a:ext>
                </a:extLst>
              </p:cNvPr>
              <p:cNvSpPr>
                <a:spLocks noGrp="1"/>
              </p:cNvSpPr>
              <p:nvPr>
                <p:ph idx="1"/>
              </p:nvPr>
            </p:nvSpPr>
            <p:spPr/>
            <p:txBody>
              <a:bodyPr>
                <a:normAutofit/>
              </a:bodyPr>
              <a:lstStyle/>
              <a:p>
                <a:r>
                  <a:rPr lang="zh-CN" altLang="en-US" dirty="0"/>
                  <a:t>树的重心是删去该点后最大联通块最小的点；</a:t>
                </a:r>
                <a:endParaRPr lang="en-US" altLang="zh-CN" dirty="0"/>
              </a:p>
              <a:p>
                <a:r>
                  <a:rPr lang="en-US" altLang="zh-CN" dirty="0"/>
                  <a:t>	</a:t>
                </a:r>
                <a:r>
                  <a:rPr lang="zh-CN" altLang="en-US" dirty="0"/>
                  <a:t>即以该点为根时最大子树最小的点。</a:t>
                </a:r>
                <a:endParaRPr lang="en-US" altLang="zh-CN" dirty="0"/>
              </a:p>
              <a:p>
                <a:r>
                  <a:rPr lang="zh-CN" altLang="en-US" dirty="0"/>
                  <a:t>树的中心是到最远的点距离最近的点；</a:t>
                </a:r>
                <a:endParaRPr lang="en-US" altLang="zh-CN" dirty="0"/>
              </a:p>
              <a:p>
                <a:r>
                  <a:rPr lang="en-US" altLang="zh-CN" dirty="0"/>
                  <a:t>	</a:t>
                </a:r>
                <a:r>
                  <a:rPr lang="zh-CN" altLang="en-US" dirty="0"/>
                  <a:t>即以该点为根时树深度最小的点。</a:t>
                </a:r>
                <a:endParaRPr lang="en-US" altLang="zh-CN" dirty="0"/>
              </a:p>
              <a:p>
                <a:r>
                  <a:rPr lang="zh-CN" altLang="en-US" dirty="0"/>
                  <a:t>重心和中心可能在一条边的中间。（一般认为此时两端都是重心）</a:t>
                </a:r>
                <a:endParaRPr lang="en-US" altLang="zh-CN" dirty="0"/>
              </a:p>
              <a:p>
                <a:endParaRPr lang="en-US" altLang="zh-CN" dirty="0"/>
              </a:p>
              <a:p>
                <a:r>
                  <a:rPr lang="zh-CN" altLang="en-US" dirty="0"/>
                  <a:t>树上所有直径（最长简单路径）都通过中心。</a:t>
                </a:r>
                <a:endParaRPr lang="en-US" altLang="zh-CN" dirty="0"/>
              </a:p>
              <a:p>
                <a:endParaRPr lang="en-US" altLang="zh-CN" dirty="0"/>
              </a:p>
              <a:p>
                <a:r>
                  <a:rPr lang="zh-CN" altLang="en-US" dirty="0"/>
                  <a:t>如果令</a:t>
                </a:r>
                <a14:m>
                  <m:oMath xmlns:m="http://schemas.openxmlformats.org/officeDocument/2006/math">
                    <m:r>
                      <a:rPr lang="en-US" altLang="zh-CN" b="0" i="1" smtClean="0">
                        <a:latin typeface="Cambria Math" panose="02040503050406030204" pitchFamily="18" charset="0"/>
                      </a:rPr>
                      <m:t>𝑓</m:t>
                    </m:r>
                    <m:r>
                      <a:rPr lang="en-US" altLang="zh-CN" b="0" i="1" smtClean="0">
                        <a:latin typeface="Cambria Math" panose="02040503050406030204" pitchFamily="18" charset="0"/>
                      </a:rPr>
                      <m:t>(</m:t>
                    </m:r>
                    <m:r>
                      <a:rPr lang="en-US" altLang="zh-CN" b="0" i="1" smtClean="0">
                        <a:latin typeface="Cambria Math" panose="02040503050406030204" pitchFamily="18" charset="0"/>
                      </a:rPr>
                      <m:t>𝑢</m:t>
                    </m:r>
                    <m:r>
                      <a:rPr lang="en-US" altLang="zh-CN" b="0" i="1" smtClean="0">
                        <a:latin typeface="Cambria Math" panose="02040503050406030204" pitchFamily="18" charset="0"/>
                      </a:rPr>
                      <m:t>,</m:t>
                    </m:r>
                    <m:r>
                      <a:rPr lang="en-US" altLang="zh-CN" b="0" i="1" smtClean="0">
                        <a:latin typeface="Cambria Math" panose="02040503050406030204" pitchFamily="18" charset="0"/>
                      </a:rPr>
                      <m:t>𝐿</m:t>
                    </m:r>
                    <m:r>
                      <a:rPr lang="en-US" altLang="zh-CN" b="0" i="1" smtClean="0">
                        <a:latin typeface="Cambria Math" panose="02040503050406030204" pitchFamily="18" charset="0"/>
                      </a:rPr>
                      <m:t>)</m:t>
                    </m:r>
                  </m:oMath>
                </a14:m>
                <a:r>
                  <a:rPr lang="zh-CN" altLang="en-US" dirty="0"/>
                  <a:t>表示树上所有距离</a:t>
                </a:r>
                <a14:m>
                  <m:oMath xmlns:m="http://schemas.openxmlformats.org/officeDocument/2006/math">
                    <m:r>
                      <a:rPr lang="en-US" altLang="zh-CN" b="0" i="1" smtClean="0">
                        <a:latin typeface="Cambria Math" panose="02040503050406030204" pitchFamily="18" charset="0"/>
                      </a:rPr>
                      <m:t>𝑢</m:t>
                    </m:r>
                  </m:oMath>
                </a14:m>
                <a:r>
                  <a:rPr lang="zh-CN" altLang="en-US" dirty="0"/>
                  <a:t>不超过</a:t>
                </a:r>
                <a14:m>
                  <m:oMath xmlns:m="http://schemas.openxmlformats.org/officeDocument/2006/math">
                    <m:r>
                      <a:rPr lang="en-US" altLang="zh-CN" b="0" i="1" smtClean="0">
                        <a:latin typeface="Cambria Math" panose="02040503050406030204" pitchFamily="18" charset="0"/>
                      </a:rPr>
                      <m:t>𝐿</m:t>
                    </m:r>
                  </m:oMath>
                </a14:m>
                <a:r>
                  <a:rPr lang="zh-CN" altLang="en-US" dirty="0"/>
                  <a:t>的点，那么</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𝐼</m:t>
                        </m:r>
                      </m:e>
                      <m:sub>
                        <m:r>
                          <a:rPr lang="en-US" altLang="zh-CN" b="0" i="1" smtClean="0">
                            <a:latin typeface="Cambria Math" panose="02040503050406030204" pitchFamily="18" charset="0"/>
                          </a:rPr>
                          <m:t>𝑃</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𝑢</m:t>
                        </m:r>
                        <m:r>
                          <a:rPr lang="en-US" altLang="zh-CN" b="0" i="1" smtClean="0">
                            <a:latin typeface="Cambria Math" panose="02040503050406030204" pitchFamily="18" charset="0"/>
                          </a:rPr>
                          <m:t>,</m:t>
                        </m:r>
                        <m:r>
                          <a:rPr lang="en-US" altLang="zh-CN" b="0" i="1" smtClean="0">
                            <a:latin typeface="Cambria Math" panose="02040503050406030204" pitchFamily="18" charset="0"/>
                          </a:rPr>
                          <m:t>𝐿</m:t>
                        </m:r>
                      </m:e>
                    </m:d>
                    <m:r>
                      <a:rPr lang="en-US" altLang="zh-CN" b="0" i="1" smtClean="0">
                        <a:latin typeface="Cambria Math" panose="02040503050406030204" pitchFamily="18" charset="0"/>
                      </a:rPr>
                      <m:t>}</m:t>
                    </m:r>
                  </m:oMath>
                </a14:m>
                <a:r>
                  <a:rPr lang="zh-CN" altLang="en-US" dirty="0"/>
                  <a:t>对交封闭。</a:t>
                </a:r>
              </a:p>
            </p:txBody>
          </p:sp>
        </mc:Choice>
        <mc:Fallback>
          <p:sp>
            <p:nvSpPr>
              <p:cNvPr id="3" name="内容占位符 2">
                <a:extLst>
                  <a:ext uri="{FF2B5EF4-FFF2-40B4-BE49-F238E27FC236}">
                    <a16:creationId xmlns:a16="http://schemas.microsoft.com/office/drawing/2014/main" id="{09012BAD-96DE-4358-AE22-B19F82619438}"/>
                  </a:ext>
                </a:extLst>
              </p:cNvPr>
              <p:cNvSpPr>
                <a:spLocks noGrp="1" noRot="1" noChangeAspect="1" noMove="1" noResize="1" noEditPoints="1" noAdjustHandles="1" noChangeArrowheads="1" noChangeShapeType="1" noTextEdit="1"/>
              </p:cNvSpPr>
              <p:nvPr>
                <p:ph idx="1"/>
              </p:nvPr>
            </p:nvSpPr>
            <p:spPr>
              <a:blipFill>
                <a:blip r:embed="rId2"/>
                <a:stretch>
                  <a:fillRect l="-1217" t="-2280" r="-98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5482068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7FDC33-7ECC-40D5-801D-11834B88442D}"/>
              </a:ext>
            </a:extLst>
          </p:cNvPr>
          <p:cNvSpPr>
            <a:spLocks noGrp="1"/>
          </p:cNvSpPr>
          <p:nvPr>
            <p:ph type="title"/>
          </p:nvPr>
        </p:nvSpPr>
        <p:spPr/>
        <p:txBody>
          <a:bodyPr/>
          <a:lstStyle/>
          <a:p>
            <a:r>
              <a:rPr lang="zh-CN" altLang="en-US" dirty="0">
                <a:effectLst/>
                <a:hlinkClick r:id="rId2"/>
              </a:rPr>
              <a:t>「</a:t>
            </a:r>
            <a:r>
              <a:rPr lang="en-US" altLang="zh-CN" dirty="0">
                <a:effectLst/>
                <a:hlinkClick r:id="rId2"/>
              </a:rPr>
              <a:t>2018-2019 </a:t>
            </a:r>
            <a:r>
              <a:rPr lang="zh-CN" altLang="en-US" dirty="0">
                <a:effectLst/>
                <a:hlinkClick r:id="rId2"/>
              </a:rPr>
              <a:t>集训队作业 </a:t>
            </a:r>
            <a:r>
              <a:rPr lang="en-US" altLang="zh-CN" dirty="0">
                <a:effectLst/>
                <a:hlinkClick r:id="rId2"/>
              </a:rPr>
              <a:t>Day 1</a:t>
            </a:r>
            <a:r>
              <a:rPr lang="zh-CN" altLang="en-US" dirty="0">
                <a:effectLst/>
                <a:hlinkClick r:id="rId2"/>
              </a:rPr>
              <a:t>」蜀道难</a:t>
            </a:r>
            <a:endParaRPr lang="zh-CN" altLang="en-US" dirty="0"/>
          </a:p>
        </p:txBody>
      </p:sp>
      <p:sp>
        <p:nvSpPr>
          <p:cNvPr id="3" name="内容占位符 2">
            <a:extLst>
              <a:ext uri="{FF2B5EF4-FFF2-40B4-BE49-F238E27FC236}">
                <a16:creationId xmlns:a16="http://schemas.microsoft.com/office/drawing/2014/main" id="{6B72353D-5BDB-4B40-8756-8A2C186917BA}"/>
              </a:ext>
            </a:extLst>
          </p:cNvPr>
          <p:cNvSpPr>
            <a:spLocks noGrp="1"/>
          </p:cNvSpPr>
          <p:nvPr>
            <p:ph idx="1"/>
          </p:nvPr>
        </p:nvSpPr>
        <p:spPr/>
        <p:txBody>
          <a:bodyPr/>
          <a:lstStyle/>
          <a:p>
            <a:endParaRPr lang="zh-CN" altLang="en-US"/>
          </a:p>
        </p:txBody>
      </p:sp>
      <p:pic>
        <p:nvPicPr>
          <p:cNvPr id="5" name="图片 4">
            <a:extLst>
              <a:ext uri="{FF2B5EF4-FFF2-40B4-BE49-F238E27FC236}">
                <a16:creationId xmlns:a16="http://schemas.microsoft.com/office/drawing/2014/main" id="{B097383E-7B99-4B0A-BE49-D7752921D38F}"/>
              </a:ext>
            </a:extLst>
          </p:cNvPr>
          <p:cNvPicPr>
            <a:picLocks noChangeAspect="1"/>
          </p:cNvPicPr>
          <p:nvPr/>
        </p:nvPicPr>
        <p:blipFill>
          <a:blip r:embed="rId3"/>
          <a:stretch>
            <a:fillRect/>
          </a:stretch>
        </p:blipFill>
        <p:spPr>
          <a:xfrm>
            <a:off x="838200" y="1825625"/>
            <a:ext cx="10514247" cy="3651250"/>
          </a:xfrm>
          <a:prstGeom prst="rect">
            <a:avLst/>
          </a:prstGeom>
        </p:spPr>
      </p:pic>
    </p:spTree>
    <p:extLst>
      <p:ext uri="{BB962C8B-B14F-4D97-AF65-F5344CB8AC3E}">
        <p14:creationId xmlns:p14="http://schemas.microsoft.com/office/powerpoint/2010/main" val="272026925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3D0B68-5738-4322-A3EF-3BF803A35D81}"/>
              </a:ext>
            </a:extLst>
          </p:cNvPr>
          <p:cNvSpPr>
            <a:spLocks noGrp="1"/>
          </p:cNvSpPr>
          <p:nvPr>
            <p:ph type="title"/>
          </p:nvPr>
        </p:nvSpPr>
        <p:spPr/>
        <p:txBody>
          <a:bodyPr/>
          <a:lstStyle/>
          <a:p>
            <a:r>
              <a:rPr lang="zh-CN" altLang="en-US" dirty="0"/>
              <a:t>图和树的分治？</a:t>
            </a:r>
          </a:p>
        </p:txBody>
      </p:sp>
      <p:sp>
        <p:nvSpPr>
          <p:cNvPr id="3" name="内容占位符 2">
            <a:extLst>
              <a:ext uri="{FF2B5EF4-FFF2-40B4-BE49-F238E27FC236}">
                <a16:creationId xmlns:a16="http://schemas.microsoft.com/office/drawing/2014/main" id="{90D8A7C6-0F97-4243-9124-4172F069D46E}"/>
              </a:ext>
            </a:extLst>
          </p:cNvPr>
          <p:cNvSpPr>
            <a:spLocks noGrp="1"/>
          </p:cNvSpPr>
          <p:nvPr>
            <p:ph idx="1"/>
          </p:nvPr>
        </p:nvSpPr>
        <p:spPr/>
        <p:txBody>
          <a:bodyPr/>
          <a:lstStyle/>
          <a:p>
            <a:pPr marL="457200" indent="-457200">
              <a:buFontTx/>
              <a:buChar char="-"/>
            </a:pPr>
            <a:r>
              <a:rPr lang="zh-CN" altLang="en-US" strike="sngStrike" dirty="0"/>
              <a:t>树分治有四种分法，你知道么？</a:t>
            </a:r>
            <a:endParaRPr lang="en-US" altLang="zh-CN" strike="sngStrike" dirty="0"/>
          </a:p>
          <a:p>
            <a:endParaRPr lang="en-US" altLang="zh-CN" dirty="0"/>
          </a:p>
          <a:p>
            <a:r>
              <a:rPr lang="zh-CN" altLang="en-US" dirty="0"/>
              <a:t>我们可以按照商集对树分治的方法进行分类：</a:t>
            </a:r>
            <a:endParaRPr lang="en-US" altLang="zh-CN" dirty="0"/>
          </a:p>
          <a:p>
            <a:r>
              <a:rPr lang="zh-CN" altLang="en-US" dirty="0"/>
              <a:t>（这里只讨论分成联通块的分治。不考虑链分治。）</a:t>
            </a:r>
            <a:endParaRPr lang="en-US" altLang="zh-CN" dirty="0"/>
          </a:p>
          <a:p>
            <a:endParaRPr lang="en-US" altLang="zh-CN" dirty="0"/>
          </a:p>
          <a:p>
            <a:endParaRPr lang="en-US" altLang="zh-CN" dirty="0"/>
          </a:p>
        </p:txBody>
      </p:sp>
      <p:graphicFrame>
        <p:nvGraphicFramePr>
          <p:cNvPr id="4" name="表格 4">
            <a:extLst>
              <a:ext uri="{FF2B5EF4-FFF2-40B4-BE49-F238E27FC236}">
                <a16:creationId xmlns:a16="http://schemas.microsoft.com/office/drawing/2014/main" id="{02B326D7-197E-4D5F-9FCE-8AC70E74BFB2}"/>
              </a:ext>
            </a:extLst>
          </p:cNvPr>
          <p:cNvGraphicFramePr>
            <a:graphicFrameLocks noGrp="1"/>
          </p:cNvGraphicFramePr>
          <p:nvPr/>
        </p:nvGraphicFramePr>
        <p:xfrm>
          <a:off x="987602" y="3429000"/>
          <a:ext cx="10216795" cy="3032760"/>
        </p:xfrm>
        <a:graphic>
          <a:graphicData uri="http://schemas.openxmlformats.org/drawingml/2006/table">
            <a:tbl>
              <a:tblPr firstRow="1" bandRow="1">
                <a:tableStyleId>{5C22544A-7EE6-4342-B048-85BDC9FD1C3A}</a:tableStyleId>
              </a:tblPr>
              <a:tblGrid>
                <a:gridCol w="2043359">
                  <a:extLst>
                    <a:ext uri="{9D8B030D-6E8A-4147-A177-3AD203B41FA5}">
                      <a16:colId xmlns:a16="http://schemas.microsoft.com/office/drawing/2014/main" val="993644699"/>
                    </a:ext>
                  </a:extLst>
                </a:gridCol>
                <a:gridCol w="2043359">
                  <a:extLst>
                    <a:ext uri="{9D8B030D-6E8A-4147-A177-3AD203B41FA5}">
                      <a16:colId xmlns:a16="http://schemas.microsoft.com/office/drawing/2014/main" val="3758857947"/>
                    </a:ext>
                  </a:extLst>
                </a:gridCol>
                <a:gridCol w="2043359">
                  <a:extLst>
                    <a:ext uri="{9D8B030D-6E8A-4147-A177-3AD203B41FA5}">
                      <a16:colId xmlns:a16="http://schemas.microsoft.com/office/drawing/2014/main" val="3269542719"/>
                    </a:ext>
                  </a:extLst>
                </a:gridCol>
                <a:gridCol w="2043359">
                  <a:extLst>
                    <a:ext uri="{9D8B030D-6E8A-4147-A177-3AD203B41FA5}">
                      <a16:colId xmlns:a16="http://schemas.microsoft.com/office/drawing/2014/main" val="1584099116"/>
                    </a:ext>
                  </a:extLst>
                </a:gridCol>
                <a:gridCol w="2043359">
                  <a:extLst>
                    <a:ext uri="{9D8B030D-6E8A-4147-A177-3AD203B41FA5}">
                      <a16:colId xmlns:a16="http://schemas.microsoft.com/office/drawing/2014/main" val="3559208473"/>
                    </a:ext>
                  </a:extLst>
                </a:gridCol>
              </a:tblGrid>
              <a:tr h="370840">
                <a:tc>
                  <a:txBody>
                    <a:bodyPr/>
                    <a:lstStyle/>
                    <a:p>
                      <a:endParaRPr lang="zh-CN" altLang="en-US" dirty="0"/>
                    </a:p>
                  </a:txBody>
                  <a:tcPr/>
                </a:tc>
                <a:tc>
                  <a:txBody>
                    <a:bodyPr/>
                    <a:lstStyle/>
                    <a:p>
                      <a:r>
                        <a:rPr lang="zh-CN" altLang="en-US" dirty="0"/>
                        <a:t>基础集的形态</a:t>
                      </a:r>
                    </a:p>
                  </a:txBody>
                  <a:tcPr/>
                </a:tc>
                <a:tc>
                  <a:txBody>
                    <a:bodyPr/>
                    <a:lstStyle/>
                    <a:p>
                      <a:r>
                        <a:rPr lang="zh-CN" altLang="en-US" dirty="0"/>
                        <a:t>商集的形态</a:t>
                      </a:r>
                    </a:p>
                  </a:txBody>
                  <a:tcPr/>
                </a:tc>
                <a:tc>
                  <a:txBody>
                    <a:bodyPr/>
                    <a:lstStyle/>
                    <a:p>
                      <a:r>
                        <a:rPr lang="zh-CN" altLang="en-US" dirty="0"/>
                        <a:t>不动点</a:t>
                      </a:r>
                    </a:p>
                  </a:txBody>
                  <a:tcPr/>
                </a:tc>
                <a:tc>
                  <a:txBody>
                    <a:bodyPr/>
                    <a:lstStyle/>
                    <a:p>
                      <a:r>
                        <a:rPr lang="zh-CN" altLang="en-US" dirty="0"/>
                        <a:t>联通块</a:t>
                      </a:r>
                    </a:p>
                  </a:txBody>
                  <a:tcPr/>
                </a:tc>
                <a:extLst>
                  <a:ext uri="{0D108BD9-81ED-4DB2-BD59-A6C34878D82A}">
                    <a16:rowId xmlns:a16="http://schemas.microsoft.com/office/drawing/2014/main" val="750809698"/>
                  </a:ext>
                </a:extLst>
              </a:tr>
              <a:tr h="370840">
                <a:tc>
                  <a:txBody>
                    <a:bodyPr/>
                    <a:lstStyle/>
                    <a:p>
                      <a:r>
                        <a:rPr lang="zh-CN" altLang="en-US" dirty="0"/>
                        <a:t>点分治</a:t>
                      </a:r>
                    </a:p>
                  </a:txBody>
                  <a:tcPr/>
                </a:tc>
                <a:tc>
                  <a:txBody>
                    <a:bodyPr/>
                    <a:lstStyle/>
                    <a:p>
                      <a:r>
                        <a:rPr lang="zh-CN" altLang="en-US" dirty="0"/>
                        <a:t>树</a:t>
                      </a:r>
                    </a:p>
                  </a:txBody>
                  <a:tcPr/>
                </a:tc>
                <a:tc>
                  <a:txBody>
                    <a:bodyPr/>
                    <a:lstStyle/>
                    <a:p>
                      <a:r>
                        <a:rPr lang="zh-CN" altLang="en-US" dirty="0"/>
                        <a:t>星形树</a:t>
                      </a:r>
                    </a:p>
                  </a:txBody>
                  <a:tcPr/>
                </a:tc>
                <a:tc>
                  <a:txBody>
                    <a:bodyPr/>
                    <a:lstStyle/>
                    <a:p>
                      <a:r>
                        <a:rPr lang="zh-CN" altLang="en-US" dirty="0"/>
                        <a:t>点</a:t>
                      </a:r>
                    </a:p>
                  </a:txBody>
                  <a:tcPr/>
                </a:tc>
                <a:tc>
                  <a:txBody>
                    <a:bodyPr/>
                    <a:lstStyle/>
                    <a:p>
                      <a:r>
                        <a:rPr lang="zh-CN" altLang="en-US" dirty="0"/>
                        <a:t>点</a:t>
                      </a:r>
                    </a:p>
                  </a:txBody>
                  <a:tcPr/>
                </a:tc>
                <a:extLst>
                  <a:ext uri="{0D108BD9-81ED-4DB2-BD59-A6C34878D82A}">
                    <a16:rowId xmlns:a16="http://schemas.microsoft.com/office/drawing/2014/main" val="2062371169"/>
                  </a:ext>
                </a:extLst>
              </a:tr>
              <a:tr h="370840">
                <a:tc>
                  <a:txBody>
                    <a:bodyPr/>
                    <a:lstStyle/>
                    <a:p>
                      <a:r>
                        <a:rPr lang="zh-CN" altLang="en-US" dirty="0"/>
                        <a:t>边分治</a:t>
                      </a:r>
                    </a:p>
                  </a:txBody>
                  <a:tcPr/>
                </a:tc>
                <a:tc>
                  <a:txBody>
                    <a:bodyPr/>
                    <a:lstStyle/>
                    <a:p>
                      <a:r>
                        <a:rPr lang="zh-CN" altLang="en-US" dirty="0"/>
                        <a:t>树</a:t>
                      </a:r>
                    </a:p>
                  </a:txBody>
                  <a:tcPr/>
                </a:tc>
                <a:tc>
                  <a:txBody>
                    <a:bodyPr/>
                    <a:lstStyle/>
                    <a:p>
                      <a:r>
                        <a:rPr lang="zh-CN" altLang="en-US" dirty="0"/>
                        <a:t>边</a:t>
                      </a:r>
                    </a:p>
                  </a:txBody>
                  <a:tcPr/>
                </a:tc>
                <a:tc>
                  <a:txBody>
                    <a:bodyPr/>
                    <a:lstStyle/>
                    <a:p>
                      <a:r>
                        <a:rPr lang="zh-CN" altLang="en-US" dirty="0"/>
                        <a:t>边</a:t>
                      </a:r>
                    </a:p>
                  </a:txBody>
                  <a:tcPr/>
                </a:tc>
                <a:tc>
                  <a:txBody>
                    <a:bodyPr/>
                    <a:lstStyle/>
                    <a:p>
                      <a:r>
                        <a:rPr lang="zh-CN" altLang="en-US" dirty="0"/>
                        <a:t>点</a:t>
                      </a:r>
                    </a:p>
                  </a:txBody>
                  <a:tcPr/>
                </a:tc>
                <a:extLst>
                  <a:ext uri="{0D108BD9-81ED-4DB2-BD59-A6C34878D82A}">
                    <a16:rowId xmlns:a16="http://schemas.microsoft.com/office/drawing/2014/main" val="2709713058"/>
                  </a:ext>
                </a:extLst>
              </a:tr>
              <a:tr h="370840">
                <a:tc>
                  <a:txBody>
                    <a:bodyPr/>
                    <a:lstStyle/>
                    <a:p>
                      <a:r>
                        <a:rPr lang="zh-CN" altLang="en-US" dirty="0"/>
                        <a:t>点双</a:t>
                      </a:r>
                      <a:endParaRPr lang="en-US" altLang="zh-CN" dirty="0"/>
                    </a:p>
                    <a:p>
                      <a:r>
                        <a:rPr lang="zh-CN" altLang="en-US" dirty="0"/>
                        <a:t>（圆方树）</a:t>
                      </a:r>
                      <a:endParaRPr lang="en-US" altLang="zh-CN" dirty="0"/>
                    </a:p>
                  </a:txBody>
                  <a:tcPr/>
                </a:tc>
                <a:tc>
                  <a:txBody>
                    <a:bodyPr/>
                    <a:lstStyle/>
                    <a:p>
                      <a:r>
                        <a:rPr lang="zh-CN" altLang="en-US" dirty="0"/>
                        <a:t>图</a:t>
                      </a:r>
                      <a:endParaRPr lang="en-US" altLang="zh-CN" dirty="0"/>
                    </a:p>
                    <a:p>
                      <a:r>
                        <a:rPr lang="zh-CN" altLang="en-US" dirty="0"/>
                        <a:t>（仙人掌）</a:t>
                      </a:r>
                      <a:endParaRPr lang="en-US" altLang="zh-CN" dirty="0"/>
                    </a:p>
                  </a:txBody>
                  <a:tcPr/>
                </a:tc>
                <a:tc>
                  <a:txBody>
                    <a:bodyPr/>
                    <a:lstStyle/>
                    <a:p>
                      <a:r>
                        <a:rPr lang="zh-CN" altLang="en-US" dirty="0"/>
                        <a:t>仙人掌</a:t>
                      </a:r>
                      <a:endParaRPr lang="en-US" altLang="zh-CN" dirty="0"/>
                    </a:p>
                    <a:p>
                      <a:r>
                        <a:rPr lang="zh-CN" altLang="en-US" dirty="0"/>
                        <a:t>（树）</a:t>
                      </a:r>
                      <a:endParaRPr lang="en-US" altLang="zh-CN" dirty="0"/>
                    </a:p>
                  </a:txBody>
                  <a:tcPr/>
                </a:tc>
                <a:tc>
                  <a:txBody>
                    <a:bodyPr/>
                    <a:lstStyle/>
                    <a:p>
                      <a:r>
                        <a:rPr lang="zh-CN" altLang="en-US" dirty="0"/>
                        <a:t>点</a:t>
                      </a:r>
                    </a:p>
                  </a:txBody>
                  <a:tcPr/>
                </a:tc>
                <a:tc>
                  <a:txBody>
                    <a:bodyPr/>
                    <a:lstStyle/>
                    <a:p>
                      <a:r>
                        <a:rPr lang="zh-CN" altLang="en-US" dirty="0"/>
                        <a:t>环</a:t>
                      </a:r>
                      <a:endParaRPr lang="en-US" altLang="zh-CN" dirty="0"/>
                    </a:p>
                    <a:p>
                      <a:r>
                        <a:rPr lang="zh-CN" altLang="en-US" dirty="0"/>
                        <a:t>（点）</a:t>
                      </a:r>
                      <a:endParaRPr lang="en-US" altLang="zh-CN" dirty="0"/>
                    </a:p>
                  </a:txBody>
                  <a:tcPr/>
                </a:tc>
                <a:extLst>
                  <a:ext uri="{0D108BD9-81ED-4DB2-BD59-A6C34878D82A}">
                    <a16:rowId xmlns:a16="http://schemas.microsoft.com/office/drawing/2014/main" val="1839806076"/>
                  </a:ext>
                </a:extLst>
              </a:tr>
              <a:tr h="370840">
                <a:tc>
                  <a:txBody>
                    <a:bodyPr/>
                    <a:lstStyle/>
                    <a:p>
                      <a:r>
                        <a:rPr lang="zh-CN" altLang="en-US" dirty="0"/>
                        <a:t>边双</a:t>
                      </a:r>
                      <a:endParaRPr lang="en-US" altLang="zh-CN" dirty="0"/>
                    </a:p>
                    <a:p>
                      <a:r>
                        <a:rPr lang="zh-CN" altLang="en-US" dirty="0"/>
                        <a:t>（树分块）</a:t>
                      </a:r>
                    </a:p>
                  </a:txBody>
                  <a:tcPr/>
                </a:tc>
                <a:tc>
                  <a:txBody>
                    <a:bodyPr/>
                    <a:lstStyle/>
                    <a:p>
                      <a:r>
                        <a:rPr lang="zh-CN" altLang="en-US" dirty="0"/>
                        <a:t>图</a:t>
                      </a:r>
                      <a:endParaRPr lang="en-US" altLang="zh-CN" dirty="0"/>
                    </a:p>
                    <a:p>
                      <a:r>
                        <a:rPr lang="zh-CN" altLang="en-US" dirty="0"/>
                        <a:t>（树）</a:t>
                      </a:r>
                    </a:p>
                  </a:txBody>
                  <a:tcPr/>
                </a:tc>
                <a:tc>
                  <a:txBody>
                    <a:bodyPr/>
                    <a:lstStyle/>
                    <a:p>
                      <a:r>
                        <a:rPr lang="zh-CN" altLang="en-US" dirty="0"/>
                        <a:t>树</a:t>
                      </a:r>
                      <a:endParaRPr lang="en-US" altLang="zh-CN" dirty="0"/>
                    </a:p>
                  </a:txBody>
                  <a:tcPr/>
                </a:tc>
                <a:tc>
                  <a:txBody>
                    <a:bodyPr/>
                    <a:lstStyle/>
                    <a:p>
                      <a:r>
                        <a:rPr lang="zh-CN" altLang="en-US" dirty="0"/>
                        <a:t>边</a:t>
                      </a:r>
                    </a:p>
                  </a:txBody>
                  <a:tcPr/>
                </a:tc>
                <a:tc>
                  <a:txBody>
                    <a:bodyPr/>
                    <a:lstStyle/>
                    <a:p>
                      <a:r>
                        <a:rPr lang="zh-CN" altLang="en-US" dirty="0"/>
                        <a:t>点</a:t>
                      </a:r>
                    </a:p>
                  </a:txBody>
                  <a:tcPr/>
                </a:tc>
                <a:extLst>
                  <a:ext uri="{0D108BD9-81ED-4DB2-BD59-A6C34878D82A}">
                    <a16:rowId xmlns:a16="http://schemas.microsoft.com/office/drawing/2014/main" val="1247782875"/>
                  </a:ext>
                </a:extLst>
              </a:tr>
              <a:tr h="370840">
                <a:tc>
                  <a:txBody>
                    <a:bodyPr/>
                    <a:lstStyle/>
                    <a:p>
                      <a:r>
                        <a:rPr lang="zh-CN" altLang="en-US" dirty="0"/>
                        <a:t>虚树</a:t>
                      </a:r>
                      <a:endParaRPr lang="en-US" altLang="zh-CN" dirty="0"/>
                    </a:p>
                    <a:p>
                      <a:r>
                        <a:rPr lang="zh-CN" altLang="en-US" dirty="0"/>
                        <a:t>（</a:t>
                      </a:r>
                      <a:r>
                        <a:rPr lang="en-US" altLang="zh-CN" dirty="0"/>
                        <a:t>Topo Cluster</a:t>
                      </a:r>
                      <a:r>
                        <a:rPr lang="zh-CN" altLang="en-US" dirty="0"/>
                        <a:t>）</a:t>
                      </a:r>
                    </a:p>
                  </a:txBody>
                  <a:tcPr/>
                </a:tc>
                <a:tc>
                  <a:txBody>
                    <a:bodyPr/>
                    <a:lstStyle/>
                    <a:p>
                      <a:r>
                        <a:rPr lang="zh-CN" altLang="en-US" dirty="0"/>
                        <a:t>树</a:t>
                      </a:r>
                    </a:p>
                  </a:txBody>
                  <a:tcPr/>
                </a:tc>
                <a:tc>
                  <a:txBody>
                    <a:bodyPr/>
                    <a:lstStyle/>
                    <a:p>
                      <a:r>
                        <a:rPr lang="zh-CN" altLang="en-US" dirty="0"/>
                        <a:t>树</a:t>
                      </a:r>
                    </a:p>
                  </a:txBody>
                  <a:tcPr/>
                </a:tc>
                <a:tc>
                  <a:txBody>
                    <a:bodyPr/>
                    <a:lstStyle/>
                    <a:p>
                      <a:r>
                        <a:rPr lang="zh-CN" altLang="en-US" dirty="0"/>
                        <a:t>点</a:t>
                      </a:r>
                    </a:p>
                  </a:txBody>
                  <a:tcPr/>
                </a:tc>
                <a:tc>
                  <a:txBody>
                    <a:bodyPr/>
                    <a:lstStyle/>
                    <a:p>
                      <a:r>
                        <a:rPr lang="zh-CN" altLang="en-US" dirty="0"/>
                        <a:t>边</a:t>
                      </a:r>
                    </a:p>
                  </a:txBody>
                  <a:tcPr/>
                </a:tc>
                <a:extLst>
                  <a:ext uri="{0D108BD9-81ED-4DB2-BD59-A6C34878D82A}">
                    <a16:rowId xmlns:a16="http://schemas.microsoft.com/office/drawing/2014/main" val="608979455"/>
                  </a:ext>
                </a:extLst>
              </a:tr>
            </a:tbl>
          </a:graphicData>
        </a:graphic>
      </p:graphicFrame>
    </p:spTree>
    <p:extLst>
      <p:ext uri="{BB962C8B-B14F-4D97-AF65-F5344CB8AC3E}">
        <p14:creationId xmlns:p14="http://schemas.microsoft.com/office/powerpoint/2010/main" val="133792372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B9C0F1-4718-4D08-83C9-3B35985001CD}"/>
              </a:ext>
            </a:extLst>
          </p:cNvPr>
          <p:cNvSpPr>
            <a:spLocks noGrp="1"/>
          </p:cNvSpPr>
          <p:nvPr>
            <p:ph type="title"/>
          </p:nvPr>
        </p:nvSpPr>
        <p:spPr/>
        <p:txBody>
          <a:bodyPr/>
          <a:lstStyle/>
          <a:p>
            <a:r>
              <a:rPr lang="zh-CN" altLang="en-US" dirty="0">
                <a:effectLst/>
                <a:hlinkClick r:id="rId2"/>
              </a:rPr>
              <a:t>「</a:t>
            </a:r>
            <a:r>
              <a:rPr lang="en-US" altLang="zh-CN" dirty="0">
                <a:effectLst/>
                <a:hlinkClick r:id="rId2"/>
              </a:rPr>
              <a:t>SNOI2019</a:t>
            </a:r>
            <a:r>
              <a:rPr lang="zh-CN" altLang="en-US" dirty="0">
                <a:effectLst/>
                <a:hlinkClick r:id="rId2"/>
              </a:rPr>
              <a:t>」网络</a:t>
            </a:r>
            <a:endParaRPr lang="zh-CN" altLang="en-US" dirty="0"/>
          </a:p>
        </p:txBody>
      </p:sp>
      <p:sp>
        <p:nvSpPr>
          <p:cNvPr id="3" name="内容占位符 2">
            <a:extLst>
              <a:ext uri="{FF2B5EF4-FFF2-40B4-BE49-F238E27FC236}">
                <a16:creationId xmlns:a16="http://schemas.microsoft.com/office/drawing/2014/main" id="{2272B0FE-9BA0-499A-BFC6-C2B6EEA17EE2}"/>
              </a:ext>
            </a:extLst>
          </p:cNvPr>
          <p:cNvSpPr>
            <a:spLocks noGrp="1"/>
          </p:cNvSpPr>
          <p:nvPr>
            <p:ph idx="1"/>
          </p:nvPr>
        </p:nvSpPr>
        <p:spPr/>
        <p:txBody>
          <a:bodyPr/>
          <a:lstStyle/>
          <a:p>
            <a:r>
              <a:rPr lang="zh-CN" altLang="en-US" dirty="0"/>
              <a:t>有一棵</a:t>
            </a:r>
            <a:r>
              <a:rPr lang="en-US" altLang="zh-CN" dirty="0"/>
              <a:t>n</a:t>
            </a:r>
            <a:r>
              <a:rPr lang="zh-CN" altLang="en-US" dirty="0"/>
              <a:t>个节点的树（单位边权），每次询问一个点</a:t>
            </a:r>
            <a:r>
              <a:rPr lang="en-US" altLang="zh-CN" dirty="0"/>
              <a:t>u</a:t>
            </a:r>
            <a:r>
              <a:rPr lang="zh-CN" altLang="en-US" dirty="0"/>
              <a:t>，要求选出一个包含</a:t>
            </a:r>
            <a:r>
              <a:rPr lang="en-US" altLang="zh-CN" dirty="0"/>
              <a:t>u</a:t>
            </a:r>
            <a:r>
              <a:rPr lang="zh-CN" altLang="en-US" dirty="0"/>
              <a:t>的点集，满足点集内两两距离不超过</a:t>
            </a:r>
            <a:r>
              <a:rPr lang="en-US" altLang="zh-CN" dirty="0"/>
              <a:t>d</a:t>
            </a:r>
            <a:r>
              <a:rPr lang="zh-CN" altLang="en-US" dirty="0"/>
              <a:t>。求点集内两两距离和的最大可能值。</a:t>
            </a:r>
          </a:p>
        </p:txBody>
      </p:sp>
    </p:spTree>
    <p:extLst>
      <p:ext uri="{BB962C8B-B14F-4D97-AF65-F5344CB8AC3E}">
        <p14:creationId xmlns:p14="http://schemas.microsoft.com/office/powerpoint/2010/main" val="165937099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03606D-EFF0-4AA6-AB4D-170F31E04A3F}"/>
              </a:ext>
            </a:extLst>
          </p:cNvPr>
          <p:cNvSpPr>
            <a:spLocks noGrp="1"/>
          </p:cNvSpPr>
          <p:nvPr>
            <p:ph type="title"/>
          </p:nvPr>
        </p:nvSpPr>
        <p:spPr/>
        <p:txBody>
          <a:bodyPr/>
          <a:lstStyle/>
          <a:p>
            <a:r>
              <a:rPr lang="zh-CN" altLang="en-US" dirty="0">
                <a:effectLst/>
                <a:hlinkClick r:id="rId2"/>
              </a:rPr>
              <a:t>「十二省联考 </a:t>
            </a:r>
            <a:r>
              <a:rPr lang="en-US" altLang="zh-CN" dirty="0">
                <a:effectLst/>
                <a:hlinkClick r:id="rId2"/>
              </a:rPr>
              <a:t>2019</a:t>
            </a:r>
            <a:r>
              <a:rPr lang="zh-CN" altLang="en-US" dirty="0">
                <a:effectLst/>
                <a:hlinkClick r:id="rId2"/>
              </a:rPr>
              <a:t>」希望</a:t>
            </a:r>
            <a:endParaRPr lang="zh-CN" altLang="en-US" dirty="0"/>
          </a:p>
        </p:txBody>
      </p:sp>
      <p:sp>
        <p:nvSpPr>
          <p:cNvPr id="3" name="内容占位符 2">
            <a:extLst>
              <a:ext uri="{FF2B5EF4-FFF2-40B4-BE49-F238E27FC236}">
                <a16:creationId xmlns:a16="http://schemas.microsoft.com/office/drawing/2014/main" id="{AADE314D-ED95-4D23-A255-F40FA53C8C4A}"/>
              </a:ext>
            </a:extLst>
          </p:cNvPr>
          <p:cNvSpPr>
            <a:spLocks noGrp="1"/>
          </p:cNvSpPr>
          <p:nvPr>
            <p:ph idx="1"/>
          </p:nvPr>
        </p:nvSpPr>
        <p:spPr/>
        <p:txBody>
          <a:bodyPr/>
          <a:lstStyle/>
          <a:p>
            <a:r>
              <a:rPr lang="zh-CN" altLang="en-US" dirty="0"/>
              <a:t>有一棵</a:t>
            </a:r>
            <a:r>
              <a:rPr lang="en-US" altLang="zh-CN" dirty="0"/>
              <a:t>n</a:t>
            </a:r>
            <a:r>
              <a:rPr lang="zh-CN" altLang="en-US" dirty="0"/>
              <a:t>个节点的树，你需要依次选出</a:t>
            </a:r>
            <a:r>
              <a:rPr lang="en-US" altLang="zh-CN" dirty="0"/>
              <a:t>k</a:t>
            </a:r>
            <a:r>
              <a:rPr lang="zh-CN" altLang="en-US" dirty="0"/>
              <a:t>个点集，满足这些点集相交，且存在一个点到每个点集的任意点距离都不超过</a:t>
            </a:r>
            <a:r>
              <a:rPr lang="en-US" altLang="zh-CN" dirty="0"/>
              <a:t>L</a:t>
            </a:r>
            <a:r>
              <a:rPr lang="zh-CN" altLang="en-US" dirty="0"/>
              <a:t>。</a:t>
            </a:r>
            <a:endParaRPr lang="en-US" altLang="zh-CN" dirty="0"/>
          </a:p>
          <a:p>
            <a:r>
              <a:rPr lang="zh-CN" altLang="en-US" dirty="0"/>
              <a:t>求方案数，对</a:t>
            </a:r>
            <a:r>
              <a:rPr lang="en-US" altLang="zh-CN" dirty="0"/>
              <a:t>998244353</a:t>
            </a:r>
            <a:r>
              <a:rPr lang="zh-CN" altLang="en-US" dirty="0"/>
              <a:t>取模。</a:t>
            </a:r>
          </a:p>
        </p:txBody>
      </p:sp>
    </p:spTree>
    <p:extLst>
      <p:ext uri="{BB962C8B-B14F-4D97-AF65-F5344CB8AC3E}">
        <p14:creationId xmlns:p14="http://schemas.microsoft.com/office/powerpoint/2010/main" val="8552255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6295A90-9F05-42FF-A67E-44D513EC0E99}"/>
              </a:ext>
            </a:extLst>
          </p:cNvPr>
          <p:cNvSpPr>
            <a:spLocks noGrp="1"/>
          </p:cNvSpPr>
          <p:nvPr>
            <p:ph type="title"/>
          </p:nvPr>
        </p:nvSpPr>
        <p:spPr/>
        <p:txBody>
          <a:bodyPr/>
          <a:lstStyle/>
          <a:p>
            <a:r>
              <a:rPr lang="zh-CN" altLang="en-US" dirty="0"/>
              <a:t>集合与集族</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3F4A7CCC-9C19-421A-A106-3D4FBF0931A3}"/>
                  </a:ext>
                </a:extLst>
              </p:cNvPr>
              <p:cNvSpPr>
                <a:spLocks noGrp="1"/>
              </p:cNvSpPr>
              <p:nvPr>
                <p:ph idx="1"/>
              </p:nvPr>
            </p:nvSpPr>
            <p:spPr/>
            <p:txBody>
              <a:bodyPr>
                <a:normAutofit/>
              </a:bodyPr>
              <a:lstStyle/>
              <a:p>
                <a:r>
                  <a:rPr lang="zh-CN" altLang="en-US" b="1" dirty="0"/>
                  <a:t>基础集</a:t>
                </a:r>
                <a14:m>
                  <m:oMath xmlns:m="http://schemas.openxmlformats.org/officeDocument/2006/math">
                    <m:r>
                      <a:rPr lang="en-US" altLang="zh-CN" b="1" i="1" dirty="0" smtClean="0">
                        <a:latin typeface="Cambria Math" panose="02040503050406030204" pitchFamily="18" charset="0"/>
                      </a:rPr>
                      <m:t>𝑺</m:t>
                    </m:r>
                  </m:oMath>
                </a14:m>
                <a:r>
                  <a:rPr lang="zh-CN" altLang="en-US" dirty="0"/>
                  <a:t>：问题的基本元素的集合（例如序列里的所有位置、一棵树上的所有边和点</a:t>
                </a:r>
                <a:r>
                  <a:rPr lang="en-US" altLang="zh-CN" dirty="0"/>
                  <a:t>……</a:t>
                </a:r>
                <a:r>
                  <a:rPr lang="zh-CN" altLang="en-US" dirty="0"/>
                  <a:t>）</a:t>
                </a:r>
                <a:endParaRPr lang="en-US" altLang="zh-CN" dirty="0"/>
              </a:p>
              <a:p>
                <a:r>
                  <a:rPr lang="zh-CN" altLang="en-US" b="1" dirty="0"/>
                  <a:t>集族</a:t>
                </a:r>
                <a14:m>
                  <m:oMath xmlns:m="http://schemas.openxmlformats.org/officeDocument/2006/math">
                    <m:r>
                      <a:rPr lang="en-US" altLang="zh-CN" b="1" i="1" smtClean="0">
                        <a:latin typeface="Cambria Math" panose="02040503050406030204" pitchFamily="18" charset="0"/>
                      </a:rPr>
                      <m:t>𝑰</m:t>
                    </m:r>
                    <m:r>
                      <a:rPr lang="en-US" altLang="zh-CN" b="1" i="1" smtClean="0">
                        <a:latin typeface="Cambria Math" panose="02040503050406030204" pitchFamily="18" charset="0"/>
                      </a:rPr>
                      <m:t>⊆</m:t>
                    </m:r>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𝟐</m:t>
                        </m:r>
                      </m:e>
                      <m:sup>
                        <m:r>
                          <a:rPr lang="en-US" altLang="zh-CN" b="1" i="1" smtClean="0">
                            <a:latin typeface="Cambria Math" panose="02040503050406030204" pitchFamily="18" charset="0"/>
                          </a:rPr>
                          <m:t>𝑺</m:t>
                        </m:r>
                      </m:sup>
                    </m:sSup>
                  </m:oMath>
                </a14:m>
                <a:r>
                  <a:rPr lang="zh-CN" altLang="en-US" dirty="0"/>
                  <a:t>：</a:t>
                </a:r>
                <a:r>
                  <a:rPr lang="en-US" altLang="zh-CN" dirty="0"/>
                  <a:t>S</a:t>
                </a:r>
                <a:r>
                  <a:rPr lang="zh-CN" altLang="en-US" dirty="0"/>
                  <a:t>的若干子集的集合（例如序列里的若干区间，树上的若干联通块</a:t>
                </a:r>
                <a:r>
                  <a:rPr lang="en-US" altLang="zh-CN" dirty="0"/>
                  <a:t>……</a:t>
                </a:r>
                <a:r>
                  <a:rPr lang="zh-CN" altLang="en-US" dirty="0"/>
                  <a:t>）</a:t>
                </a:r>
                <a:endParaRPr lang="en-US" altLang="zh-CN" dirty="0"/>
              </a:p>
              <a:p>
                <a:r>
                  <a:rPr lang="zh-CN" altLang="en-US" b="1" dirty="0"/>
                  <a:t>集族</a:t>
                </a:r>
                <a14:m>
                  <m:oMath xmlns:m="http://schemas.openxmlformats.org/officeDocument/2006/math">
                    <m:sSub>
                      <m:sSubPr>
                        <m:ctrlPr>
                          <a:rPr lang="en-US" altLang="zh-CN" b="1" i="1" dirty="0" smtClean="0">
                            <a:latin typeface="Cambria Math" panose="02040503050406030204" pitchFamily="18" charset="0"/>
                          </a:rPr>
                        </m:ctrlPr>
                      </m:sSubPr>
                      <m:e>
                        <m:r>
                          <a:rPr lang="en-US" altLang="zh-CN" b="1" i="1" dirty="0" smtClean="0">
                            <a:latin typeface="Cambria Math" panose="02040503050406030204" pitchFamily="18" charset="0"/>
                          </a:rPr>
                          <m:t>𝑰</m:t>
                        </m:r>
                      </m:e>
                      <m:sub>
                        <m:r>
                          <a:rPr lang="en-US" altLang="zh-CN" b="1" i="1" dirty="0" smtClean="0">
                            <a:latin typeface="Cambria Math" panose="02040503050406030204" pitchFamily="18" charset="0"/>
                          </a:rPr>
                          <m:t>𝑷</m:t>
                        </m:r>
                      </m:sub>
                    </m:sSub>
                    <m:r>
                      <a:rPr lang="en-US" altLang="zh-CN" b="1" i="1" dirty="0" smtClean="0">
                        <a:latin typeface="Cambria Math" panose="02040503050406030204" pitchFamily="18" charset="0"/>
                      </a:rPr>
                      <m:t>={</m:t>
                    </m:r>
                    <m:r>
                      <a:rPr lang="en-US" altLang="zh-CN" b="1" i="1" dirty="0" smtClean="0">
                        <a:latin typeface="Cambria Math" panose="02040503050406030204" pitchFamily="18" charset="0"/>
                      </a:rPr>
                      <m:t>𝑨</m:t>
                    </m:r>
                    <m:r>
                      <a:rPr lang="en-US" altLang="zh-CN" b="1" i="1" dirty="0" smtClean="0">
                        <a:latin typeface="Cambria Math" panose="02040503050406030204" pitchFamily="18" charset="0"/>
                      </a:rPr>
                      <m:t>|</m:t>
                    </m:r>
                    <m:r>
                      <a:rPr lang="en-US" altLang="zh-CN" b="1" i="1" dirty="0" smtClean="0">
                        <a:latin typeface="Cambria Math" panose="02040503050406030204" pitchFamily="18" charset="0"/>
                      </a:rPr>
                      <m:t>𝑷</m:t>
                    </m:r>
                    <m:d>
                      <m:dPr>
                        <m:ctrlPr>
                          <a:rPr lang="en-US" altLang="zh-CN" b="1" i="1" dirty="0" smtClean="0">
                            <a:latin typeface="Cambria Math" panose="02040503050406030204" pitchFamily="18" charset="0"/>
                          </a:rPr>
                        </m:ctrlPr>
                      </m:dPr>
                      <m:e>
                        <m:r>
                          <a:rPr lang="en-US" altLang="zh-CN" b="1" i="1" dirty="0" smtClean="0">
                            <a:latin typeface="Cambria Math" panose="02040503050406030204" pitchFamily="18" charset="0"/>
                          </a:rPr>
                          <m:t>𝑨</m:t>
                        </m:r>
                      </m:e>
                    </m:d>
                    <m:r>
                      <a:rPr lang="en-US" altLang="zh-CN" b="1" i="1" dirty="0" smtClean="0">
                        <a:latin typeface="Cambria Math" panose="02040503050406030204" pitchFamily="18" charset="0"/>
                      </a:rPr>
                      <m:t>∧</m:t>
                    </m:r>
                    <m:r>
                      <a:rPr lang="en-US" altLang="zh-CN" b="1" i="1" dirty="0" smtClean="0">
                        <a:latin typeface="Cambria Math" panose="02040503050406030204" pitchFamily="18" charset="0"/>
                      </a:rPr>
                      <m:t>𝑨</m:t>
                    </m:r>
                    <m:r>
                      <a:rPr lang="en-US" altLang="zh-CN" b="1" i="1" dirty="0" smtClean="0">
                        <a:latin typeface="Cambria Math" panose="02040503050406030204" pitchFamily="18" charset="0"/>
                      </a:rPr>
                      <m:t>⊆</m:t>
                    </m:r>
                    <m:r>
                      <a:rPr lang="en-US" altLang="zh-CN" b="1" i="1" dirty="0" smtClean="0">
                        <a:latin typeface="Cambria Math" panose="02040503050406030204" pitchFamily="18" charset="0"/>
                      </a:rPr>
                      <m:t>𝑺</m:t>
                    </m:r>
                    <m:r>
                      <a:rPr lang="en-US" altLang="zh-CN" b="1" i="1" dirty="0" smtClean="0">
                        <a:latin typeface="Cambria Math" panose="02040503050406030204" pitchFamily="18" charset="0"/>
                      </a:rPr>
                      <m:t>}</m:t>
                    </m:r>
                  </m:oMath>
                </a14:m>
                <a:r>
                  <a:rPr lang="zh-CN" altLang="en-US" dirty="0"/>
                  <a:t>：我们需要讨论的集族。</a:t>
                </a:r>
                <a:endParaRPr lang="en-US" altLang="zh-CN" dirty="0"/>
              </a:p>
            </p:txBody>
          </p:sp>
        </mc:Choice>
        <mc:Fallback xmlns="">
          <p:sp>
            <p:nvSpPr>
              <p:cNvPr id="3" name="内容占位符 2">
                <a:extLst>
                  <a:ext uri="{FF2B5EF4-FFF2-40B4-BE49-F238E27FC236}">
                    <a16:creationId xmlns:a16="http://schemas.microsoft.com/office/drawing/2014/main" id="{3F4A7CCC-9C19-421A-A106-3D4FBF0931A3}"/>
                  </a:ext>
                </a:extLst>
              </p:cNvPr>
              <p:cNvSpPr>
                <a:spLocks noGrp="1" noRot="1" noChangeAspect="1" noMove="1" noResize="1" noEditPoints="1" noAdjustHandles="1" noChangeArrowheads="1" noChangeShapeType="1" noTextEdit="1"/>
              </p:cNvSpPr>
              <p:nvPr>
                <p:ph idx="1"/>
              </p:nvPr>
            </p:nvSpPr>
            <p:spPr>
              <a:blipFill>
                <a:blip r:embed="rId2"/>
                <a:stretch>
                  <a:fillRect l="-1217" t="-217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90768123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9A0597-3A05-4A72-88D9-A016AF8DEF55}"/>
              </a:ext>
            </a:extLst>
          </p:cNvPr>
          <p:cNvSpPr>
            <a:spLocks noGrp="1"/>
          </p:cNvSpPr>
          <p:nvPr>
            <p:ph type="title"/>
          </p:nvPr>
        </p:nvSpPr>
        <p:spPr/>
        <p:txBody>
          <a:bodyPr/>
          <a:lstStyle/>
          <a:p>
            <a:r>
              <a:rPr lang="zh-CN" altLang="en-US" dirty="0"/>
              <a:t>参考文献</a:t>
            </a:r>
          </a:p>
        </p:txBody>
      </p:sp>
      <p:sp>
        <p:nvSpPr>
          <p:cNvPr id="3" name="内容占位符 2">
            <a:extLst>
              <a:ext uri="{FF2B5EF4-FFF2-40B4-BE49-F238E27FC236}">
                <a16:creationId xmlns:a16="http://schemas.microsoft.com/office/drawing/2014/main" id="{D6624284-047B-4C2C-AAF8-32FAB596A60B}"/>
              </a:ext>
            </a:extLst>
          </p:cNvPr>
          <p:cNvSpPr>
            <a:spLocks noGrp="1"/>
          </p:cNvSpPr>
          <p:nvPr>
            <p:ph idx="1"/>
          </p:nvPr>
        </p:nvSpPr>
        <p:spPr>
          <a:xfrm>
            <a:off x="838200" y="1690688"/>
            <a:ext cx="10515600" cy="5077758"/>
          </a:xfrm>
        </p:spPr>
        <p:txBody>
          <a:bodyPr>
            <a:normAutofit/>
          </a:bodyPr>
          <a:lstStyle/>
          <a:p>
            <a:pPr marL="342900" indent="-342900">
              <a:buFont typeface="Arial" panose="020B0604020202020204" pitchFamily="34" charset="0"/>
              <a:buChar char="•"/>
            </a:pPr>
            <a:r>
              <a:rPr lang="en-US" altLang="zh-CN" dirty="0"/>
              <a:t>B. Korte, J. </a:t>
            </a:r>
            <a:r>
              <a:rPr lang="en-US" altLang="zh-CN" dirty="0" err="1"/>
              <a:t>Vygen</a:t>
            </a:r>
            <a:r>
              <a:rPr lang="zh-CN" altLang="en-US" dirty="0"/>
              <a:t>，</a:t>
            </a:r>
            <a:r>
              <a:rPr lang="en-US" altLang="zh-CN" dirty="0"/>
              <a:t>《</a:t>
            </a:r>
            <a:r>
              <a:rPr lang="zh-CN" altLang="en-US" dirty="0"/>
              <a:t>组合最优化：理论与算法</a:t>
            </a:r>
            <a:r>
              <a:rPr lang="en-US" altLang="zh-CN" dirty="0"/>
              <a:t>》</a:t>
            </a:r>
            <a:r>
              <a:rPr lang="zh-CN" altLang="en-US" dirty="0"/>
              <a:t>，越民义等译。</a:t>
            </a:r>
            <a:endParaRPr lang="en-US" altLang="zh-CN" dirty="0"/>
          </a:p>
          <a:p>
            <a:pPr marL="342900" indent="-342900">
              <a:buFont typeface="Arial" panose="020B0604020202020204" pitchFamily="34" charset="0"/>
              <a:buChar char="•"/>
            </a:pPr>
            <a:r>
              <a:rPr lang="en-US" altLang="zh-CN" dirty="0"/>
              <a:t>R. L. Graham, D. E. Knuth, O. </a:t>
            </a:r>
            <a:r>
              <a:rPr lang="en-US" altLang="zh-CN" dirty="0" err="1"/>
              <a:t>Patashnik</a:t>
            </a:r>
            <a:r>
              <a:rPr lang="zh-CN" altLang="en-US" dirty="0"/>
              <a:t>，</a:t>
            </a:r>
            <a:r>
              <a:rPr lang="en-US" altLang="zh-CN" dirty="0"/>
              <a:t>《</a:t>
            </a:r>
            <a:r>
              <a:rPr lang="zh-CN" altLang="en-US" dirty="0"/>
              <a:t>具体数学</a:t>
            </a:r>
            <a:r>
              <a:rPr lang="en-US" altLang="zh-CN" dirty="0"/>
              <a:t>》</a:t>
            </a:r>
            <a:r>
              <a:rPr lang="zh-CN" altLang="en-US" dirty="0"/>
              <a:t>，张明尧等译。</a:t>
            </a:r>
            <a:endParaRPr lang="en-US" altLang="zh-CN" dirty="0"/>
          </a:p>
          <a:p>
            <a:pPr marL="342900" indent="-342900">
              <a:buFont typeface="Arial" panose="020B0604020202020204" pitchFamily="34" charset="0"/>
              <a:buChar char="•"/>
            </a:pPr>
            <a:r>
              <a:rPr lang="en-US" altLang="zh-CN" dirty="0"/>
              <a:t>S. H. Friedberg, A. J. </a:t>
            </a:r>
            <a:r>
              <a:rPr lang="en-US" altLang="zh-CN" dirty="0" err="1"/>
              <a:t>Insel</a:t>
            </a:r>
            <a:r>
              <a:rPr lang="en-US" altLang="zh-CN" dirty="0"/>
              <a:t>, L. E. Spence, </a:t>
            </a:r>
            <a:r>
              <a:rPr lang="en-US" altLang="zh-CN" i="1" dirty="0"/>
              <a:t>Linear Algebra</a:t>
            </a:r>
            <a:r>
              <a:rPr lang="en-US" altLang="zh-CN" dirty="0"/>
              <a:t>.</a:t>
            </a:r>
          </a:p>
          <a:p>
            <a:pPr marL="342900" indent="-342900">
              <a:buFont typeface="Arial" panose="020B0604020202020204" pitchFamily="34" charset="0"/>
              <a:buChar char="•"/>
            </a:pPr>
            <a:r>
              <a:rPr lang="en-US" altLang="zh-CN" dirty="0"/>
              <a:t>L. </a:t>
            </a:r>
            <a:r>
              <a:rPr lang="en-US" altLang="zh-CN" dirty="0" err="1"/>
              <a:t>Lovász</a:t>
            </a:r>
            <a:r>
              <a:rPr lang="en-US" altLang="zh-CN" dirty="0"/>
              <a:t>, J. </a:t>
            </a:r>
            <a:r>
              <a:rPr lang="en-US" altLang="zh-CN" dirty="0" err="1"/>
              <a:t>Pelikán</a:t>
            </a:r>
            <a:r>
              <a:rPr lang="en-US" altLang="zh-CN" dirty="0"/>
              <a:t>, K. </a:t>
            </a:r>
            <a:r>
              <a:rPr lang="en-US" altLang="zh-CN" dirty="0" err="1"/>
              <a:t>Vesztergombi</a:t>
            </a:r>
            <a:r>
              <a:rPr lang="en-US" altLang="zh-CN" dirty="0"/>
              <a:t>, </a:t>
            </a:r>
            <a:r>
              <a:rPr lang="en-US" altLang="zh-CN" i="1" dirty="0"/>
              <a:t>Discrete Mathematics</a:t>
            </a:r>
            <a:r>
              <a:rPr lang="en-US" altLang="zh-CN" dirty="0"/>
              <a:t>.</a:t>
            </a:r>
          </a:p>
          <a:p>
            <a:pPr marL="342900" indent="-342900">
              <a:buFont typeface="Arial" panose="020B0604020202020204" pitchFamily="34" charset="0"/>
              <a:buChar char="•"/>
            </a:pPr>
            <a:r>
              <a:rPr lang="en-US" altLang="zh-CN" dirty="0"/>
              <a:t>Booth, Kellogg S. &amp; </a:t>
            </a:r>
            <a:r>
              <a:rPr lang="en-US" altLang="zh-CN" dirty="0" err="1"/>
              <a:t>Lueker</a:t>
            </a:r>
            <a:r>
              <a:rPr lang="en-US" altLang="zh-CN" dirty="0"/>
              <a:t>, George S. (1976). "Testing for the consecutive ones property, interval graphs, and graph planarity using PQ-tree algorithms". </a:t>
            </a:r>
            <a:r>
              <a:rPr lang="en-US" altLang="zh-CN" i="1" dirty="0"/>
              <a:t>Journal of Computer and System Sciences</a:t>
            </a:r>
            <a:r>
              <a:rPr lang="en-US" altLang="zh-CN" dirty="0"/>
              <a:t>. 13 (3): 335–379.</a:t>
            </a:r>
          </a:p>
        </p:txBody>
      </p:sp>
    </p:spTree>
    <p:extLst>
      <p:ext uri="{BB962C8B-B14F-4D97-AF65-F5344CB8AC3E}">
        <p14:creationId xmlns:p14="http://schemas.microsoft.com/office/powerpoint/2010/main" val="264253976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9A0597-3A05-4A72-88D9-A016AF8DEF55}"/>
              </a:ext>
            </a:extLst>
          </p:cNvPr>
          <p:cNvSpPr>
            <a:spLocks noGrp="1"/>
          </p:cNvSpPr>
          <p:nvPr>
            <p:ph type="title"/>
          </p:nvPr>
        </p:nvSpPr>
        <p:spPr/>
        <p:txBody>
          <a:bodyPr/>
          <a:lstStyle/>
          <a:p>
            <a:r>
              <a:rPr lang="zh-CN" altLang="en-US"/>
              <a:t>参考资料</a:t>
            </a:r>
            <a:endParaRPr lang="zh-CN" altLang="en-US" dirty="0"/>
          </a:p>
        </p:txBody>
      </p:sp>
      <p:sp>
        <p:nvSpPr>
          <p:cNvPr id="3" name="内容占位符 2">
            <a:extLst>
              <a:ext uri="{FF2B5EF4-FFF2-40B4-BE49-F238E27FC236}">
                <a16:creationId xmlns:a16="http://schemas.microsoft.com/office/drawing/2014/main" id="{D6624284-047B-4C2C-AAF8-32FAB596A60B}"/>
              </a:ext>
            </a:extLst>
          </p:cNvPr>
          <p:cNvSpPr>
            <a:spLocks noGrp="1"/>
          </p:cNvSpPr>
          <p:nvPr>
            <p:ph idx="1"/>
          </p:nvPr>
        </p:nvSpPr>
        <p:spPr>
          <a:xfrm>
            <a:off x="838200" y="1690688"/>
            <a:ext cx="10515600" cy="5077758"/>
          </a:xfrm>
        </p:spPr>
        <p:txBody>
          <a:bodyPr>
            <a:normAutofit/>
          </a:bodyPr>
          <a:lstStyle/>
          <a:p>
            <a:pPr marL="342900" indent="-342900">
              <a:buFont typeface="Arial" panose="020B0604020202020204" pitchFamily="34" charset="0"/>
              <a:buChar char="•"/>
            </a:pPr>
            <a:r>
              <a:rPr lang="en-US" altLang="zh-CN" dirty="0" err="1"/>
              <a:t>EntropyIncreaser</a:t>
            </a:r>
            <a:r>
              <a:rPr lang="zh-CN" altLang="en-US" dirty="0"/>
              <a:t>，</a:t>
            </a:r>
            <a:r>
              <a:rPr lang="en-US" altLang="zh-CN" dirty="0"/>
              <a:t>《</a:t>
            </a:r>
            <a:r>
              <a:rPr lang="zh-CN" altLang="en-US" dirty="0"/>
              <a:t>区间增量最大子段和的 </a:t>
            </a:r>
            <a:r>
              <a:rPr lang="en-US" altLang="zh-CN" dirty="0"/>
              <a:t>polylog </a:t>
            </a:r>
            <a:r>
              <a:rPr lang="zh-CN" altLang="en-US" dirty="0"/>
              <a:t>做法</a:t>
            </a:r>
            <a:r>
              <a:rPr lang="en-US" altLang="zh-CN" dirty="0"/>
              <a:t>》</a:t>
            </a:r>
            <a:r>
              <a:rPr lang="zh-CN" altLang="en-US" dirty="0"/>
              <a:t>，</a:t>
            </a:r>
            <a:r>
              <a:rPr lang="en-US" altLang="zh-CN" dirty="0">
                <a:hlinkClick r:id="rId2"/>
              </a:rPr>
              <a:t>http://entropyincreaser.blog.uoj.ac/blog/5217</a:t>
            </a:r>
            <a:endParaRPr lang="en-US" altLang="zh-CN" dirty="0"/>
          </a:p>
          <a:p>
            <a:pPr marL="342900" indent="-342900">
              <a:buFont typeface="Arial" panose="020B0604020202020204" pitchFamily="34" charset="0"/>
              <a:buChar char="•"/>
            </a:pPr>
            <a:r>
              <a:rPr lang="zh-CN" altLang="en-US" dirty="0"/>
              <a:t>刘承奥，</a:t>
            </a:r>
            <a:r>
              <a:rPr lang="en-US" altLang="zh-CN" dirty="0"/>
              <a:t>《</a:t>
            </a:r>
            <a:r>
              <a:rPr lang="zh-CN" altLang="en-US" dirty="0"/>
              <a:t>简单的连续段数据结构</a:t>
            </a:r>
            <a:r>
              <a:rPr lang="en-US" altLang="zh-CN" dirty="0"/>
              <a:t>》</a:t>
            </a:r>
            <a:r>
              <a:rPr lang="zh-CN" altLang="en-US" dirty="0"/>
              <a:t>，</a:t>
            </a:r>
            <a:r>
              <a:rPr lang="en-US" altLang="zh-CN" dirty="0"/>
              <a:t>WC2019</a:t>
            </a:r>
            <a:r>
              <a:rPr lang="zh-CN" altLang="en-US" dirty="0"/>
              <a:t>营员交流。</a:t>
            </a:r>
            <a:endParaRPr lang="en-US" altLang="zh-CN" dirty="0"/>
          </a:p>
          <a:p>
            <a:pPr marL="342900" indent="-342900">
              <a:buFont typeface="Arial" panose="020B0604020202020204" pitchFamily="34" charset="0"/>
              <a:buChar char="•"/>
            </a:pPr>
            <a:r>
              <a:rPr lang="zh-CN" altLang="en-US" dirty="0"/>
              <a:t>毛啸，</a:t>
            </a:r>
            <a:r>
              <a:rPr lang="en-US" altLang="zh-CN" dirty="0"/>
              <a:t>《CSP2019</a:t>
            </a:r>
            <a:r>
              <a:rPr lang="zh-CN" altLang="en-US" dirty="0"/>
              <a:t>划分的简要题解</a:t>
            </a:r>
            <a:r>
              <a:rPr lang="en-US" altLang="zh-CN" dirty="0"/>
              <a:t>》</a:t>
            </a:r>
            <a:r>
              <a:rPr lang="zh-CN" altLang="en-US" dirty="0"/>
              <a:t>，</a:t>
            </a:r>
            <a:r>
              <a:rPr lang="en-US" altLang="zh-CN" dirty="0">
                <a:hlinkClick r:id="rId3"/>
              </a:rPr>
              <a:t>http://matthew99.blog.uoj.ac/blog/5299</a:t>
            </a:r>
            <a:endParaRPr lang="en-US" altLang="zh-CN" dirty="0"/>
          </a:p>
          <a:p>
            <a:pPr marL="342900" indent="-342900">
              <a:buFont typeface="Arial" panose="020B0604020202020204" pitchFamily="34" charset="0"/>
              <a:buChar char="•"/>
            </a:pPr>
            <a:endParaRPr lang="en-US" altLang="zh-CN" dirty="0"/>
          </a:p>
          <a:p>
            <a:r>
              <a:rPr lang="zh-CN" altLang="en-US" b="1" dirty="0"/>
              <a:t>关于例题题解</a:t>
            </a:r>
            <a:r>
              <a:rPr lang="zh-CN" altLang="en-US" dirty="0"/>
              <a:t>：</a:t>
            </a:r>
            <a:endParaRPr lang="en-US" altLang="zh-CN" dirty="0"/>
          </a:p>
          <a:p>
            <a:pPr marL="342900" indent="-342900">
              <a:buFont typeface="Arial" panose="020B0604020202020204" pitchFamily="34" charset="0"/>
              <a:buChar char="•"/>
            </a:pPr>
            <a:r>
              <a:rPr lang="zh-CN" altLang="en-US" dirty="0"/>
              <a:t>官方比赛可以在网上</a:t>
            </a:r>
            <a:r>
              <a:rPr lang="zh-CN" altLang="en-US"/>
              <a:t>搜索题解。</a:t>
            </a:r>
            <a:endParaRPr lang="en-US" altLang="zh-CN" dirty="0"/>
          </a:p>
          <a:p>
            <a:pPr marL="342900" indent="-342900">
              <a:buFont typeface="Arial" panose="020B0604020202020204" pitchFamily="34" charset="0"/>
              <a:buChar char="•"/>
            </a:pPr>
            <a:r>
              <a:rPr lang="en-US" altLang="zh-CN" dirty="0" err="1"/>
              <a:t>LibreOJ</a:t>
            </a:r>
            <a:r>
              <a:rPr lang="zh-CN" altLang="en-US" dirty="0"/>
              <a:t>的赛题可以在比赛中找到相应赛事页面，有题解链接。</a:t>
            </a:r>
            <a:endParaRPr lang="en-US" altLang="zh-CN" dirty="0"/>
          </a:p>
        </p:txBody>
      </p:sp>
    </p:spTree>
    <p:extLst>
      <p:ext uri="{BB962C8B-B14F-4D97-AF65-F5344CB8AC3E}">
        <p14:creationId xmlns:p14="http://schemas.microsoft.com/office/powerpoint/2010/main" val="268225236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88E5C0F9-0BFC-41D8-A09B-47ECDC317CCB}"/>
              </a:ext>
            </a:extLst>
          </p:cNvPr>
          <p:cNvSpPr>
            <a:spLocks noGrp="1"/>
          </p:cNvSpPr>
          <p:nvPr>
            <p:ph type="ctrTitle"/>
          </p:nvPr>
        </p:nvSpPr>
        <p:spPr/>
        <p:txBody>
          <a:bodyPr>
            <a:normAutofit/>
          </a:bodyPr>
          <a:lstStyle/>
          <a:p>
            <a:r>
              <a:rPr lang="en-US" altLang="zh-CN" b="0" dirty="0"/>
              <a:t>Q&amp;A</a:t>
            </a:r>
            <a:endParaRPr lang="zh-CN" altLang="en-US" sz="3200" b="0" dirty="0"/>
          </a:p>
        </p:txBody>
      </p:sp>
      <p:sp>
        <p:nvSpPr>
          <p:cNvPr id="5" name="副标题 4">
            <a:extLst>
              <a:ext uri="{FF2B5EF4-FFF2-40B4-BE49-F238E27FC236}">
                <a16:creationId xmlns:a16="http://schemas.microsoft.com/office/drawing/2014/main" id="{757B84A1-AEC4-41DE-A5C4-399C594A9FCF}"/>
              </a:ext>
            </a:extLst>
          </p:cNvPr>
          <p:cNvSpPr>
            <a:spLocks noGrp="1"/>
          </p:cNvSpPr>
          <p:nvPr>
            <p:ph type="subTitle" idx="1"/>
          </p:nvPr>
        </p:nvSpPr>
        <p:spPr/>
        <p:txBody>
          <a:bodyPr/>
          <a:lstStyle/>
          <a:p>
            <a:r>
              <a:rPr lang="en-US" altLang="zh-CN" dirty="0"/>
              <a:t>GL&amp;HF</a:t>
            </a:r>
            <a:endParaRPr lang="zh-CN" altLang="en-US" dirty="0"/>
          </a:p>
        </p:txBody>
      </p:sp>
    </p:spTree>
    <p:extLst>
      <p:ext uri="{BB962C8B-B14F-4D97-AF65-F5344CB8AC3E}">
        <p14:creationId xmlns:p14="http://schemas.microsoft.com/office/powerpoint/2010/main" val="20855224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FCAE1E92-126A-4EEF-BDE5-7D722C235848}"/>
                  </a:ext>
                </a:extLst>
              </p:cNvPr>
              <p:cNvSpPr>
                <a:spLocks noGrp="1"/>
              </p:cNvSpPr>
              <p:nvPr>
                <p:ph idx="1"/>
              </p:nvPr>
            </p:nvSpPr>
            <p:spPr/>
            <p:txBody>
              <a:bodyPr>
                <a:normAutofit/>
              </a:bodyPr>
              <a:lstStyle/>
              <a:p>
                <a:r>
                  <a:rPr lang="zh-CN" altLang="en-US" dirty="0"/>
                  <a:t>分治过程：原来的基础集被划分成了若干部分，对每个部分分别处理，最后合并结果。</a:t>
                </a:r>
                <a:endParaRPr lang="en-US" altLang="zh-CN" dirty="0"/>
              </a:p>
              <a:p>
                <a:r>
                  <a:rPr lang="zh-CN" altLang="en-US" dirty="0"/>
                  <a:t>称分治关系</a:t>
                </a:r>
                <a14:m>
                  <m:oMath xmlns:m="http://schemas.openxmlformats.org/officeDocument/2006/math">
                    <m:r>
                      <a:rPr lang="en-US" altLang="zh-CN" b="0" i="1" smtClean="0">
                        <a:latin typeface="Cambria Math" panose="02040503050406030204" pitchFamily="18" charset="0"/>
                      </a:rPr>
                      <m:t>𝑅</m:t>
                    </m:r>
                    <m:r>
                      <a:rPr lang="en-US" altLang="zh-CN" b="0" i="1" smtClean="0">
                        <a:latin typeface="Cambria Math" panose="02040503050406030204" pitchFamily="18" charset="0"/>
                      </a:rPr>
                      <m:t>={</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𝑎</m:t>
                        </m:r>
                        <m:r>
                          <a:rPr lang="en-US" altLang="zh-CN" b="0" i="1" smtClean="0">
                            <a:latin typeface="Cambria Math" panose="02040503050406030204" pitchFamily="18" charset="0"/>
                          </a:rPr>
                          <m:t>,</m:t>
                        </m:r>
                        <m:r>
                          <a:rPr lang="en-US" altLang="zh-CN" b="0" i="1" smtClean="0">
                            <a:latin typeface="Cambria Math" panose="02040503050406030204" pitchFamily="18" charset="0"/>
                          </a:rPr>
                          <m:t>𝑏</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𝑎</m:t>
                    </m:r>
                    <m:r>
                      <a:rPr lang="en-US" altLang="zh-CN" b="0" i="1" smtClean="0">
                        <a:latin typeface="Cambria Math" panose="02040503050406030204" pitchFamily="18" charset="0"/>
                      </a:rPr>
                      <m:t>,</m:t>
                    </m:r>
                    <m:r>
                      <a:rPr lang="en-US" altLang="zh-CN" b="0" i="1" smtClean="0">
                        <a:latin typeface="Cambria Math" panose="02040503050406030204" pitchFamily="18" charset="0"/>
                      </a:rPr>
                      <m:t>𝑏</m:t>
                    </m:r>
                    <m:r>
                      <a:rPr lang="zh-CN" altLang="en-US" i="1">
                        <a:latin typeface="Cambria Math" panose="02040503050406030204" pitchFamily="18" charset="0"/>
                      </a:rPr>
                      <m:t>分到了</m:t>
                    </m:r>
                    <m:r>
                      <a:rPr lang="zh-CN" altLang="en-US" i="1" smtClean="0">
                        <a:latin typeface="Cambria Math" panose="02040503050406030204" pitchFamily="18" charset="0"/>
                      </a:rPr>
                      <m:t>同一</m:t>
                    </m:r>
                    <m:r>
                      <a:rPr lang="zh-CN" altLang="en-US" i="1">
                        <a:latin typeface="Cambria Math" panose="02040503050406030204" pitchFamily="18" charset="0"/>
                      </a:rPr>
                      <m:t>部分</m:t>
                    </m:r>
                    <m:r>
                      <a:rPr lang="en-US" altLang="zh-CN" b="0" i="1" smtClean="0">
                        <a:latin typeface="Cambria Math" panose="02040503050406030204" pitchFamily="18" charset="0"/>
                      </a:rPr>
                      <m:t>}</m:t>
                    </m:r>
                  </m:oMath>
                </a14:m>
                <a:r>
                  <a:rPr lang="zh-CN" altLang="en-US" dirty="0"/>
                  <a:t>，所有“部分”</a:t>
                </a:r>
                <a:r>
                  <a:rPr lang="zh-CN" altLang="en-US" baseline="-25000" dirty="0"/>
                  <a:t>（“分治到同一部分”的等价类）</a:t>
                </a:r>
                <a:r>
                  <a:rPr lang="zh-CN" altLang="en-US" dirty="0"/>
                  <a:t>构成的集合是这个分治对应的</a:t>
                </a:r>
                <a:r>
                  <a:rPr lang="zh-CN" altLang="en-US" b="1" dirty="0"/>
                  <a:t>商集</a:t>
                </a:r>
                <a14:m>
                  <m:oMath xmlns:m="http://schemas.openxmlformats.org/officeDocument/2006/math">
                    <m:r>
                      <a:rPr lang="en-US" altLang="zh-CN" b="0" i="1" smtClean="0">
                        <a:latin typeface="Cambria Math" panose="02040503050406030204" pitchFamily="18" charset="0"/>
                      </a:rPr>
                      <m:t>𝑆</m:t>
                    </m:r>
                    <m:r>
                      <a:rPr lang="en-US" altLang="zh-CN" b="0" i="1" smtClean="0">
                        <a:latin typeface="Cambria Math" panose="02040503050406030204" pitchFamily="18" charset="0"/>
                      </a:rPr>
                      <m:t>/</m:t>
                    </m:r>
                    <m:r>
                      <a:rPr lang="en-US" altLang="zh-CN" b="0" i="1" smtClean="0">
                        <a:latin typeface="Cambria Math" panose="02040503050406030204" pitchFamily="18" charset="0"/>
                      </a:rPr>
                      <m:t>𝑅</m:t>
                    </m:r>
                  </m:oMath>
                </a14:m>
                <a:r>
                  <a:rPr lang="zh-CN" altLang="en-US" dirty="0"/>
                  <a:t>。</a:t>
                </a:r>
              </a:p>
            </p:txBody>
          </p:sp>
        </mc:Choice>
        <mc:Fallback xmlns="">
          <p:sp>
            <p:nvSpPr>
              <p:cNvPr id="3" name="内容占位符 2">
                <a:extLst>
                  <a:ext uri="{FF2B5EF4-FFF2-40B4-BE49-F238E27FC236}">
                    <a16:creationId xmlns:a16="http://schemas.microsoft.com/office/drawing/2014/main" id="{FCAE1E92-126A-4EEF-BDE5-7D722C235848}"/>
                  </a:ext>
                </a:extLst>
              </p:cNvPr>
              <p:cNvSpPr>
                <a:spLocks noGrp="1" noRot="1" noChangeAspect="1" noMove="1" noResize="1" noEditPoints="1" noAdjustHandles="1" noChangeArrowheads="1" noChangeShapeType="1" noTextEdit="1"/>
              </p:cNvSpPr>
              <p:nvPr>
                <p:ph idx="1"/>
              </p:nvPr>
            </p:nvSpPr>
            <p:spPr>
              <a:blipFill>
                <a:blip r:embed="rId2"/>
                <a:stretch>
                  <a:fillRect l="-1217" t="-1954" r="-986"/>
                </a:stretch>
              </a:blipFill>
            </p:spPr>
            <p:txBody>
              <a:bodyPr/>
              <a:lstStyle/>
              <a:p>
                <a:r>
                  <a:rPr lang="zh-CN" altLang="en-US">
                    <a:noFill/>
                  </a:rPr>
                  <a:t> </a:t>
                </a:r>
              </a:p>
            </p:txBody>
          </p:sp>
        </mc:Fallback>
      </mc:AlternateContent>
      <p:sp>
        <p:nvSpPr>
          <p:cNvPr id="54" name="矩形 53">
            <a:extLst>
              <a:ext uri="{FF2B5EF4-FFF2-40B4-BE49-F238E27FC236}">
                <a16:creationId xmlns:a16="http://schemas.microsoft.com/office/drawing/2014/main" id="{C0E709EB-B23F-44A8-B383-E2D86B1B8B77}"/>
              </a:ext>
            </a:extLst>
          </p:cNvPr>
          <p:cNvSpPr/>
          <p:nvPr/>
        </p:nvSpPr>
        <p:spPr>
          <a:xfrm>
            <a:off x="7569779" y="3744870"/>
            <a:ext cx="1427968" cy="1214877"/>
          </a:xfrm>
          <a:prstGeom prst="rect">
            <a:avLst/>
          </a:prstGeom>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rtlCol="0" anchor="ctr"/>
          <a:lstStyle/>
          <a:p>
            <a:pPr algn="ctr"/>
            <a:endParaRPr lang="zh-CN" altLang="en-US"/>
          </a:p>
        </p:txBody>
      </p:sp>
      <p:sp>
        <p:nvSpPr>
          <p:cNvPr id="52" name="矩形 51">
            <a:extLst>
              <a:ext uri="{FF2B5EF4-FFF2-40B4-BE49-F238E27FC236}">
                <a16:creationId xmlns:a16="http://schemas.microsoft.com/office/drawing/2014/main" id="{D01B0A69-B49D-4F4E-BFEC-26D800B5BF91}"/>
              </a:ext>
            </a:extLst>
          </p:cNvPr>
          <p:cNvSpPr/>
          <p:nvPr/>
        </p:nvSpPr>
        <p:spPr>
          <a:xfrm>
            <a:off x="8494960" y="5465601"/>
            <a:ext cx="1148215" cy="784946"/>
          </a:xfrm>
          <a:prstGeom prst="rect">
            <a:avLst/>
          </a:prstGeom>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rtlCol="0" anchor="ctr"/>
          <a:lstStyle/>
          <a:p>
            <a:pPr algn="ctr"/>
            <a:endParaRPr lang="zh-CN" altLang="en-US"/>
          </a:p>
        </p:txBody>
      </p:sp>
      <p:sp>
        <p:nvSpPr>
          <p:cNvPr id="49" name="矩形 48">
            <a:extLst>
              <a:ext uri="{FF2B5EF4-FFF2-40B4-BE49-F238E27FC236}">
                <a16:creationId xmlns:a16="http://schemas.microsoft.com/office/drawing/2014/main" id="{CDA579D4-2C29-4068-B029-1B185BCDA616}"/>
              </a:ext>
            </a:extLst>
          </p:cNvPr>
          <p:cNvSpPr/>
          <p:nvPr/>
        </p:nvSpPr>
        <p:spPr>
          <a:xfrm>
            <a:off x="6516019" y="5266079"/>
            <a:ext cx="1427968" cy="1214877"/>
          </a:xfrm>
          <a:prstGeom prst="rect">
            <a:avLst/>
          </a:prstGeom>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rtlCol="0" anchor="ctr"/>
          <a:lstStyle/>
          <a:p>
            <a:pPr algn="ctr"/>
            <a:endParaRPr lang="zh-CN" altLang="en-US"/>
          </a:p>
        </p:txBody>
      </p:sp>
      <p:sp>
        <p:nvSpPr>
          <p:cNvPr id="2" name="标题 1">
            <a:extLst>
              <a:ext uri="{FF2B5EF4-FFF2-40B4-BE49-F238E27FC236}">
                <a16:creationId xmlns:a16="http://schemas.microsoft.com/office/drawing/2014/main" id="{6BE8AB6F-AC27-4BAA-8D14-0C89E8EBE875}"/>
              </a:ext>
            </a:extLst>
          </p:cNvPr>
          <p:cNvSpPr>
            <a:spLocks noGrp="1"/>
          </p:cNvSpPr>
          <p:nvPr>
            <p:ph type="title"/>
          </p:nvPr>
        </p:nvSpPr>
        <p:spPr/>
        <p:txBody>
          <a:bodyPr/>
          <a:lstStyle/>
          <a:p>
            <a:r>
              <a:rPr lang="zh-CN" altLang="en-US" dirty="0"/>
              <a:t>分治？</a:t>
            </a:r>
          </a:p>
        </p:txBody>
      </p:sp>
      <p:grpSp>
        <p:nvGrpSpPr>
          <p:cNvPr id="29" name="组合 28">
            <a:extLst>
              <a:ext uri="{FF2B5EF4-FFF2-40B4-BE49-F238E27FC236}">
                <a16:creationId xmlns:a16="http://schemas.microsoft.com/office/drawing/2014/main" id="{64F97EE0-4E4E-4C2F-BEFE-CF66B7FF7E8F}"/>
              </a:ext>
            </a:extLst>
          </p:cNvPr>
          <p:cNvGrpSpPr/>
          <p:nvPr/>
        </p:nvGrpSpPr>
        <p:grpSpPr>
          <a:xfrm>
            <a:off x="2537480" y="3709618"/>
            <a:ext cx="2908871" cy="2520253"/>
            <a:chOff x="4075415" y="1412060"/>
            <a:chExt cx="2908871" cy="2520253"/>
          </a:xfrm>
        </p:grpSpPr>
        <p:sp>
          <p:nvSpPr>
            <p:cNvPr id="4" name="椭圆 3">
              <a:extLst>
                <a:ext uri="{FF2B5EF4-FFF2-40B4-BE49-F238E27FC236}">
                  <a16:creationId xmlns:a16="http://schemas.microsoft.com/office/drawing/2014/main" id="{CD3EB59C-4EA7-42EF-A794-1ED765DDD9C5}"/>
                </a:ext>
              </a:extLst>
            </p:cNvPr>
            <p:cNvSpPr/>
            <p:nvPr/>
          </p:nvSpPr>
          <p:spPr>
            <a:xfrm>
              <a:off x="5722704" y="2027483"/>
              <a:ext cx="373295" cy="373295"/>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F9CE69E3-D29B-4725-9071-6DC2692618CF}"/>
                </a:ext>
              </a:extLst>
            </p:cNvPr>
            <p:cNvSpPr/>
            <p:nvPr/>
          </p:nvSpPr>
          <p:spPr>
            <a:xfrm>
              <a:off x="5909351" y="3185723"/>
              <a:ext cx="373295" cy="373295"/>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6" name="椭圆 5">
              <a:extLst>
                <a:ext uri="{FF2B5EF4-FFF2-40B4-BE49-F238E27FC236}">
                  <a16:creationId xmlns:a16="http://schemas.microsoft.com/office/drawing/2014/main" id="{67F71ED5-3B71-4D75-A236-A08B30748816}"/>
                </a:ext>
              </a:extLst>
            </p:cNvPr>
            <p:cNvSpPr/>
            <p:nvPr/>
          </p:nvSpPr>
          <p:spPr>
            <a:xfrm>
              <a:off x="5393929" y="2662768"/>
              <a:ext cx="373295" cy="373295"/>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7" name="椭圆 6">
              <a:extLst>
                <a:ext uri="{FF2B5EF4-FFF2-40B4-BE49-F238E27FC236}">
                  <a16:creationId xmlns:a16="http://schemas.microsoft.com/office/drawing/2014/main" id="{8AF03112-1639-4F7F-903D-4D23EF6DE03F}"/>
                </a:ext>
              </a:extLst>
            </p:cNvPr>
            <p:cNvSpPr/>
            <p:nvPr/>
          </p:nvSpPr>
          <p:spPr>
            <a:xfrm>
              <a:off x="5207281" y="1412060"/>
              <a:ext cx="373295" cy="373295"/>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8" name="椭圆 7">
              <a:extLst>
                <a:ext uri="{FF2B5EF4-FFF2-40B4-BE49-F238E27FC236}">
                  <a16:creationId xmlns:a16="http://schemas.microsoft.com/office/drawing/2014/main" id="{326311D1-381E-4566-A485-CACDB47D6115}"/>
                </a:ext>
              </a:extLst>
            </p:cNvPr>
            <p:cNvSpPr/>
            <p:nvPr/>
          </p:nvSpPr>
          <p:spPr>
            <a:xfrm>
              <a:off x="4734672" y="2849415"/>
              <a:ext cx="373295" cy="373295"/>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9" name="椭圆 8">
              <a:extLst>
                <a:ext uri="{FF2B5EF4-FFF2-40B4-BE49-F238E27FC236}">
                  <a16:creationId xmlns:a16="http://schemas.microsoft.com/office/drawing/2014/main" id="{8E725766-C885-4F99-8A91-729FDCDDC6B3}"/>
                </a:ext>
              </a:extLst>
            </p:cNvPr>
            <p:cNvSpPr/>
            <p:nvPr/>
          </p:nvSpPr>
          <p:spPr>
            <a:xfrm>
              <a:off x="4075415" y="3055705"/>
              <a:ext cx="373295" cy="373295"/>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B5DC68F2-C044-48EB-83C5-43FB63782BD0}"/>
                </a:ext>
              </a:extLst>
            </p:cNvPr>
            <p:cNvSpPr/>
            <p:nvPr/>
          </p:nvSpPr>
          <p:spPr>
            <a:xfrm>
              <a:off x="4734672" y="3559018"/>
              <a:ext cx="373295" cy="373295"/>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11" name="椭圆 10">
              <a:extLst>
                <a:ext uri="{FF2B5EF4-FFF2-40B4-BE49-F238E27FC236}">
                  <a16:creationId xmlns:a16="http://schemas.microsoft.com/office/drawing/2014/main" id="{6A0D3CD8-B20D-4C12-920D-CD77D25A2B59}"/>
                </a:ext>
              </a:extLst>
            </p:cNvPr>
            <p:cNvSpPr/>
            <p:nvPr/>
          </p:nvSpPr>
          <p:spPr>
            <a:xfrm>
              <a:off x="6610991" y="3204780"/>
              <a:ext cx="373295" cy="373295"/>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cxnSp>
          <p:nvCxnSpPr>
            <p:cNvPr id="13" name="直接连接符 12">
              <a:extLst>
                <a:ext uri="{FF2B5EF4-FFF2-40B4-BE49-F238E27FC236}">
                  <a16:creationId xmlns:a16="http://schemas.microsoft.com/office/drawing/2014/main" id="{A38804E5-4EDC-4DE2-892A-412CC2AB690D}"/>
                </a:ext>
              </a:extLst>
            </p:cNvPr>
            <p:cNvCxnSpPr>
              <a:cxnSpLocks/>
              <a:stCxn id="7" idx="5"/>
              <a:endCxn id="4" idx="1"/>
            </p:cNvCxnSpPr>
            <p:nvPr/>
          </p:nvCxnSpPr>
          <p:spPr>
            <a:xfrm>
              <a:off x="5525908" y="1730687"/>
              <a:ext cx="251464" cy="351464"/>
            </a:xfrm>
            <a:prstGeom prst="line">
              <a:avLst/>
            </a:prstGeom>
          </p:spPr>
          <p:style>
            <a:lnRef idx="3">
              <a:schemeClr val="accent4"/>
            </a:lnRef>
            <a:fillRef idx="0">
              <a:schemeClr val="accent4"/>
            </a:fillRef>
            <a:effectRef idx="2">
              <a:schemeClr val="accent4"/>
            </a:effectRef>
            <a:fontRef idx="minor">
              <a:schemeClr val="tx1"/>
            </a:fontRef>
          </p:style>
        </p:cxnSp>
        <p:cxnSp>
          <p:nvCxnSpPr>
            <p:cNvPr id="16" name="直接连接符 15">
              <a:extLst>
                <a:ext uri="{FF2B5EF4-FFF2-40B4-BE49-F238E27FC236}">
                  <a16:creationId xmlns:a16="http://schemas.microsoft.com/office/drawing/2014/main" id="{02699929-15E4-4BF2-A53B-17CA9444ABDF}"/>
                </a:ext>
              </a:extLst>
            </p:cNvPr>
            <p:cNvCxnSpPr>
              <a:stCxn id="4" idx="3"/>
              <a:endCxn id="6" idx="7"/>
            </p:cNvCxnSpPr>
            <p:nvPr/>
          </p:nvCxnSpPr>
          <p:spPr>
            <a:xfrm flipH="1">
              <a:off x="5712556" y="2346110"/>
              <a:ext cx="64816" cy="371326"/>
            </a:xfrm>
            <a:prstGeom prst="line">
              <a:avLst/>
            </a:prstGeom>
          </p:spPr>
          <p:style>
            <a:lnRef idx="3">
              <a:schemeClr val="accent4"/>
            </a:lnRef>
            <a:fillRef idx="0">
              <a:schemeClr val="accent4"/>
            </a:fillRef>
            <a:effectRef idx="2">
              <a:schemeClr val="accent4"/>
            </a:effectRef>
            <a:fontRef idx="minor">
              <a:schemeClr val="tx1"/>
            </a:fontRef>
          </p:style>
        </p:cxnSp>
        <p:cxnSp>
          <p:nvCxnSpPr>
            <p:cNvPr id="18" name="直接连接符 17">
              <a:extLst>
                <a:ext uri="{FF2B5EF4-FFF2-40B4-BE49-F238E27FC236}">
                  <a16:creationId xmlns:a16="http://schemas.microsoft.com/office/drawing/2014/main" id="{1C205806-D835-4D2E-AA3B-AE6A704E289A}"/>
                </a:ext>
              </a:extLst>
            </p:cNvPr>
            <p:cNvCxnSpPr>
              <a:cxnSpLocks/>
              <a:stCxn id="8" idx="6"/>
              <a:endCxn id="6" idx="3"/>
            </p:cNvCxnSpPr>
            <p:nvPr/>
          </p:nvCxnSpPr>
          <p:spPr>
            <a:xfrm flipV="1">
              <a:off x="5107967" y="2981395"/>
              <a:ext cx="340630" cy="54668"/>
            </a:xfrm>
            <a:prstGeom prst="line">
              <a:avLst/>
            </a:prstGeom>
          </p:spPr>
          <p:style>
            <a:lnRef idx="3">
              <a:schemeClr val="accent4"/>
            </a:lnRef>
            <a:fillRef idx="0">
              <a:schemeClr val="accent4"/>
            </a:fillRef>
            <a:effectRef idx="2">
              <a:schemeClr val="accent4"/>
            </a:effectRef>
            <a:fontRef idx="minor">
              <a:schemeClr val="tx1"/>
            </a:fontRef>
          </p:style>
        </p:cxnSp>
        <p:cxnSp>
          <p:nvCxnSpPr>
            <p:cNvPr id="20" name="直接连接符 19">
              <a:extLst>
                <a:ext uri="{FF2B5EF4-FFF2-40B4-BE49-F238E27FC236}">
                  <a16:creationId xmlns:a16="http://schemas.microsoft.com/office/drawing/2014/main" id="{357D269F-ADDE-48BD-BC93-9A5BBFB95985}"/>
                </a:ext>
              </a:extLst>
            </p:cNvPr>
            <p:cNvCxnSpPr>
              <a:stCxn id="9" idx="6"/>
              <a:endCxn id="8" idx="3"/>
            </p:cNvCxnSpPr>
            <p:nvPr/>
          </p:nvCxnSpPr>
          <p:spPr>
            <a:xfrm flipV="1">
              <a:off x="4448710" y="3168042"/>
              <a:ext cx="340630" cy="74311"/>
            </a:xfrm>
            <a:prstGeom prst="line">
              <a:avLst/>
            </a:prstGeom>
          </p:spPr>
          <p:style>
            <a:lnRef idx="3">
              <a:schemeClr val="accent4"/>
            </a:lnRef>
            <a:fillRef idx="0">
              <a:schemeClr val="accent4"/>
            </a:fillRef>
            <a:effectRef idx="2">
              <a:schemeClr val="accent4"/>
            </a:effectRef>
            <a:fontRef idx="minor">
              <a:schemeClr val="tx1"/>
            </a:fontRef>
          </p:style>
        </p:cxnSp>
        <p:cxnSp>
          <p:nvCxnSpPr>
            <p:cNvPr id="22" name="直接连接符 21">
              <a:extLst>
                <a:ext uri="{FF2B5EF4-FFF2-40B4-BE49-F238E27FC236}">
                  <a16:creationId xmlns:a16="http://schemas.microsoft.com/office/drawing/2014/main" id="{6650A1E2-EC58-4079-94DC-66C097888061}"/>
                </a:ext>
              </a:extLst>
            </p:cNvPr>
            <p:cNvCxnSpPr>
              <a:stCxn id="8" idx="4"/>
              <a:endCxn id="10" idx="0"/>
            </p:cNvCxnSpPr>
            <p:nvPr/>
          </p:nvCxnSpPr>
          <p:spPr>
            <a:xfrm>
              <a:off x="4921320" y="3222710"/>
              <a:ext cx="0" cy="336308"/>
            </a:xfrm>
            <a:prstGeom prst="line">
              <a:avLst/>
            </a:prstGeom>
          </p:spPr>
          <p:style>
            <a:lnRef idx="3">
              <a:schemeClr val="accent4"/>
            </a:lnRef>
            <a:fillRef idx="0">
              <a:schemeClr val="accent4"/>
            </a:fillRef>
            <a:effectRef idx="2">
              <a:schemeClr val="accent4"/>
            </a:effectRef>
            <a:fontRef idx="minor">
              <a:schemeClr val="tx1"/>
            </a:fontRef>
          </p:style>
        </p:cxnSp>
        <p:cxnSp>
          <p:nvCxnSpPr>
            <p:cNvPr id="24" name="直接连接符 23">
              <a:extLst>
                <a:ext uri="{FF2B5EF4-FFF2-40B4-BE49-F238E27FC236}">
                  <a16:creationId xmlns:a16="http://schemas.microsoft.com/office/drawing/2014/main" id="{6322663C-2B32-4D31-BA4C-3B934896C0A5}"/>
                </a:ext>
              </a:extLst>
            </p:cNvPr>
            <p:cNvCxnSpPr>
              <a:stCxn id="6" idx="5"/>
              <a:endCxn id="5" idx="1"/>
            </p:cNvCxnSpPr>
            <p:nvPr/>
          </p:nvCxnSpPr>
          <p:spPr>
            <a:xfrm>
              <a:off x="5712556" y="2981395"/>
              <a:ext cx="251463" cy="258996"/>
            </a:xfrm>
            <a:prstGeom prst="line">
              <a:avLst/>
            </a:prstGeom>
          </p:spPr>
          <p:style>
            <a:lnRef idx="3">
              <a:schemeClr val="accent4"/>
            </a:lnRef>
            <a:fillRef idx="0">
              <a:schemeClr val="accent4"/>
            </a:fillRef>
            <a:effectRef idx="2">
              <a:schemeClr val="accent4"/>
            </a:effectRef>
            <a:fontRef idx="minor">
              <a:schemeClr val="tx1"/>
            </a:fontRef>
          </p:style>
        </p:cxnSp>
        <p:cxnSp>
          <p:nvCxnSpPr>
            <p:cNvPr id="28" name="直接连接符 27">
              <a:extLst>
                <a:ext uri="{FF2B5EF4-FFF2-40B4-BE49-F238E27FC236}">
                  <a16:creationId xmlns:a16="http://schemas.microsoft.com/office/drawing/2014/main" id="{14B162F1-B34F-4F8D-ABF6-ECBE1B1A0228}"/>
                </a:ext>
              </a:extLst>
            </p:cNvPr>
            <p:cNvCxnSpPr>
              <a:stCxn id="5" idx="6"/>
              <a:endCxn id="11" idx="2"/>
            </p:cNvCxnSpPr>
            <p:nvPr/>
          </p:nvCxnSpPr>
          <p:spPr>
            <a:xfrm>
              <a:off x="6282646" y="3372371"/>
              <a:ext cx="328345" cy="19057"/>
            </a:xfrm>
            <a:prstGeom prst="line">
              <a:avLst/>
            </a:prstGeom>
          </p:spPr>
          <p:style>
            <a:lnRef idx="3">
              <a:schemeClr val="accent4"/>
            </a:lnRef>
            <a:fillRef idx="0">
              <a:schemeClr val="accent4"/>
            </a:fillRef>
            <a:effectRef idx="2">
              <a:schemeClr val="accent4"/>
            </a:effectRef>
            <a:fontRef idx="minor">
              <a:schemeClr val="tx1"/>
            </a:fontRef>
          </p:style>
        </p:cxnSp>
      </p:grpSp>
      <p:sp>
        <p:nvSpPr>
          <p:cNvPr id="31" name="椭圆 30">
            <a:extLst>
              <a:ext uri="{FF2B5EF4-FFF2-40B4-BE49-F238E27FC236}">
                <a16:creationId xmlns:a16="http://schemas.microsoft.com/office/drawing/2014/main" id="{7D2A5E1E-6076-4A67-9C75-A76F45A8C159}"/>
              </a:ext>
            </a:extLst>
          </p:cNvPr>
          <p:cNvSpPr/>
          <p:nvPr/>
        </p:nvSpPr>
        <p:spPr>
          <a:xfrm>
            <a:off x="8354827" y="4502269"/>
            <a:ext cx="373295" cy="373295"/>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32" name="椭圆 31">
            <a:extLst>
              <a:ext uri="{FF2B5EF4-FFF2-40B4-BE49-F238E27FC236}">
                <a16:creationId xmlns:a16="http://schemas.microsoft.com/office/drawing/2014/main" id="{8730671F-1704-4282-8631-51446FCE9672}"/>
              </a:ext>
            </a:extLst>
          </p:cNvPr>
          <p:cNvSpPr/>
          <p:nvPr/>
        </p:nvSpPr>
        <p:spPr>
          <a:xfrm>
            <a:off x="8541474" y="5660509"/>
            <a:ext cx="373295" cy="373295"/>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33" name="椭圆 32">
            <a:extLst>
              <a:ext uri="{FF2B5EF4-FFF2-40B4-BE49-F238E27FC236}">
                <a16:creationId xmlns:a16="http://schemas.microsoft.com/office/drawing/2014/main" id="{F5553492-4702-4DAF-A954-8654B1D15F2A}"/>
              </a:ext>
            </a:extLst>
          </p:cNvPr>
          <p:cNvSpPr/>
          <p:nvPr/>
        </p:nvSpPr>
        <p:spPr>
          <a:xfrm>
            <a:off x="8026052" y="5137554"/>
            <a:ext cx="373295" cy="373295"/>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34" name="椭圆 33">
            <a:extLst>
              <a:ext uri="{FF2B5EF4-FFF2-40B4-BE49-F238E27FC236}">
                <a16:creationId xmlns:a16="http://schemas.microsoft.com/office/drawing/2014/main" id="{A89D6B78-E220-4962-923B-E8BC7C1368E5}"/>
              </a:ext>
            </a:extLst>
          </p:cNvPr>
          <p:cNvSpPr/>
          <p:nvPr/>
        </p:nvSpPr>
        <p:spPr>
          <a:xfrm>
            <a:off x="7839404" y="3886846"/>
            <a:ext cx="373295" cy="373295"/>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35" name="椭圆 34">
            <a:extLst>
              <a:ext uri="{FF2B5EF4-FFF2-40B4-BE49-F238E27FC236}">
                <a16:creationId xmlns:a16="http://schemas.microsoft.com/office/drawing/2014/main" id="{D8F3D102-5280-4CD6-BD33-17D407C25E89}"/>
              </a:ext>
            </a:extLst>
          </p:cNvPr>
          <p:cNvSpPr/>
          <p:nvPr/>
        </p:nvSpPr>
        <p:spPr>
          <a:xfrm>
            <a:off x="7366795" y="5324201"/>
            <a:ext cx="373295" cy="373295"/>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36" name="椭圆 35">
            <a:extLst>
              <a:ext uri="{FF2B5EF4-FFF2-40B4-BE49-F238E27FC236}">
                <a16:creationId xmlns:a16="http://schemas.microsoft.com/office/drawing/2014/main" id="{D4D07213-46DC-40F1-B822-898BA21EC974}"/>
              </a:ext>
            </a:extLst>
          </p:cNvPr>
          <p:cNvSpPr/>
          <p:nvPr/>
        </p:nvSpPr>
        <p:spPr>
          <a:xfrm>
            <a:off x="6707538" y="5530491"/>
            <a:ext cx="373295" cy="373295"/>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37" name="椭圆 36">
            <a:extLst>
              <a:ext uri="{FF2B5EF4-FFF2-40B4-BE49-F238E27FC236}">
                <a16:creationId xmlns:a16="http://schemas.microsoft.com/office/drawing/2014/main" id="{8884CC4B-B2EF-4AFD-BF20-78486352EDB0}"/>
              </a:ext>
            </a:extLst>
          </p:cNvPr>
          <p:cNvSpPr/>
          <p:nvPr/>
        </p:nvSpPr>
        <p:spPr>
          <a:xfrm>
            <a:off x="7366795" y="6033804"/>
            <a:ext cx="373295" cy="373295"/>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38" name="椭圆 37">
            <a:extLst>
              <a:ext uri="{FF2B5EF4-FFF2-40B4-BE49-F238E27FC236}">
                <a16:creationId xmlns:a16="http://schemas.microsoft.com/office/drawing/2014/main" id="{F3C0DA50-1E72-48AC-91A0-73D5B8F24390}"/>
              </a:ext>
            </a:extLst>
          </p:cNvPr>
          <p:cNvSpPr/>
          <p:nvPr/>
        </p:nvSpPr>
        <p:spPr>
          <a:xfrm>
            <a:off x="9243114" y="5679566"/>
            <a:ext cx="373295" cy="373295"/>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cxnSp>
        <p:nvCxnSpPr>
          <p:cNvPr id="39" name="直接连接符 38">
            <a:extLst>
              <a:ext uri="{FF2B5EF4-FFF2-40B4-BE49-F238E27FC236}">
                <a16:creationId xmlns:a16="http://schemas.microsoft.com/office/drawing/2014/main" id="{9FABFFEE-88D0-46F8-8EAF-118C46C72FED}"/>
              </a:ext>
            </a:extLst>
          </p:cNvPr>
          <p:cNvCxnSpPr>
            <a:cxnSpLocks/>
            <a:stCxn id="34" idx="5"/>
            <a:endCxn id="31" idx="1"/>
          </p:cNvCxnSpPr>
          <p:nvPr/>
        </p:nvCxnSpPr>
        <p:spPr>
          <a:xfrm>
            <a:off x="8158031" y="4205473"/>
            <a:ext cx="251464" cy="351464"/>
          </a:xfrm>
          <a:prstGeom prst="line">
            <a:avLst/>
          </a:prstGeom>
        </p:spPr>
        <p:style>
          <a:lnRef idx="3">
            <a:schemeClr val="accent4"/>
          </a:lnRef>
          <a:fillRef idx="0">
            <a:schemeClr val="accent4"/>
          </a:fillRef>
          <a:effectRef idx="2">
            <a:schemeClr val="accent4"/>
          </a:effectRef>
          <a:fontRef idx="minor">
            <a:schemeClr val="tx1"/>
          </a:fontRef>
        </p:style>
      </p:cxnSp>
      <p:cxnSp>
        <p:nvCxnSpPr>
          <p:cNvPr id="40" name="直接连接符 39">
            <a:extLst>
              <a:ext uri="{FF2B5EF4-FFF2-40B4-BE49-F238E27FC236}">
                <a16:creationId xmlns:a16="http://schemas.microsoft.com/office/drawing/2014/main" id="{91EE1F77-6E48-4213-87EB-52F1C7D76A5B}"/>
              </a:ext>
            </a:extLst>
          </p:cNvPr>
          <p:cNvCxnSpPr>
            <a:cxnSpLocks/>
            <a:stCxn id="54" idx="2"/>
            <a:endCxn id="33" idx="7"/>
          </p:cNvCxnSpPr>
          <p:nvPr/>
        </p:nvCxnSpPr>
        <p:spPr>
          <a:xfrm>
            <a:off x="8283763" y="4959747"/>
            <a:ext cx="60916" cy="232475"/>
          </a:xfrm>
          <a:prstGeom prst="line">
            <a:avLst/>
          </a:prstGeom>
        </p:spPr>
        <p:style>
          <a:lnRef idx="3">
            <a:schemeClr val="accent4"/>
          </a:lnRef>
          <a:fillRef idx="0">
            <a:schemeClr val="accent4"/>
          </a:fillRef>
          <a:effectRef idx="2">
            <a:schemeClr val="accent4"/>
          </a:effectRef>
          <a:fontRef idx="minor">
            <a:schemeClr val="tx1"/>
          </a:fontRef>
        </p:style>
      </p:cxnSp>
      <p:cxnSp>
        <p:nvCxnSpPr>
          <p:cNvPr id="41" name="直接连接符 40">
            <a:extLst>
              <a:ext uri="{FF2B5EF4-FFF2-40B4-BE49-F238E27FC236}">
                <a16:creationId xmlns:a16="http://schemas.microsoft.com/office/drawing/2014/main" id="{42395F7F-F27F-4FE3-A420-641A6CD8ADAF}"/>
              </a:ext>
            </a:extLst>
          </p:cNvPr>
          <p:cNvCxnSpPr>
            <a:cxnSpLocks/>
            <a:stCxn id="49" idx="3"/>
            <a:endCxn id="33" idx="3"/>
          </p:cNvCxnSpPr>
          <p:nvPr/>
        </p:nvCxnSpPr>
        <p:spPr>
          <a:xfrm flipV="1">
            <a:off x="7943987" y="5456181"/>
            <a:ext cx="136733" cy="417337"/>
          </a:xfrm>
          <a:prstGeom prst="line">
            <a:avLst/>
          </a:prstGeom>
        </p:spPr>
        <p:style>
          <a:lnRef idx="3">
            <a:schemeClr val="accent4"/>
          </a:lnRef>
          <a:fillRef idx="0">
            <a:schemeClr val="accent4"/>
          </a:fillRef>
          <a:effectRef idx="2">
            <a:schemeClr val="accent4"/>
          </a:effectRef>
          <a:fontRef idx="minor">
            <a:schemeClr val="tx1"/>
          </a:fontRef>
        </p:style>
      </p:cxnSp>
      <p:cxnSp>
        <p:nvCxnSpPr>
          <p:cNvPr id="42" name="直接连接符 41">
            <a:extLst>
              <a:ext uri="{FF2B5EF4-FFF2-40B4-BE49-F238E27FC236}">
                <a16:creationId xmlns:a16="http://schemas.microsoft.com/office/drawing/2014/main" id="{CA90F69A-EBB9-42C0-BA46-384E1206EEA8}"/>
              </a:ext>
            </a:extLst>
          </p:cNvPr>
          <p:cNvCxnSpPr>
            <a:stCxn id="36" idx="6"/>
            <a:endCxn id="35" idx="3"/>
          </p:cNvCxnSpPr>
          <p:nvPr/>
        </p:nvCxnSpPr>
        <p:spPr>
          <a:xfrm flipV="1">
            <a:off x="7080833" y="5642828"/>
            <a:ext cx="340630" cy="74311"/>
          </a:xfrm>
          <a:prstGeom prst="line">
            <a:avLst/>
          </a:prstGeom>
        </p:spPr>
        <p:style>
          <a:lnRef idx="3">
            <a:schemeClr val="accent4"/>
          </a:lnRef>
          <a:fillRef idx="0">
            <a:schemeClr val="accent4"/>
          </a:fillRef>
          <a:effectRef idx="2">
            <a:schemeClr val="accent4"/>
          </a:effectRef>
          <a:fontRef idx="minor">
            <a:schemeClr val="tx1"/>
          </a:fontRef>
        </p:style>
      </p:cxnSp>
      <p:cxnSp>
        <p:nvCxnSpPr>
          <p:cNvPr id="43" name="直接连接符 42">
            <a:extLst>
              <a:ext uri="{FF2B5EF4-FFF2-40B4-BE49-F238E27FC236}">
                <a16:creationId xmlns:a16="http://schemas.microsoft.com/office/drawing/2014/main" id="{A05F46B9-5E7F-475D-BA04-65353F453A9E}"/>
              </a:ext>
            </a:extLst>
          </p:cNvPr>
          <p:cNvCxnSpPr>
            <a:stCxn id="35" idx="4"/>
            <a:endCxn id="37" idx="0"/>
          </p:cNvCxnSpPr>
          <p:nvPr/>
        </p:nvCxnSpPr>
        <p:spPr>
          <a:xfrm>
            <a:off x="7553443" y="5697496"/>
            <a:ext cx="0" cy="336308"/>
          </a:xfrm>
          <a:prstGeom prst="line">
            <a:avLst/>
          </a:prstGeom>
        </p:spPr>
        <p:style>
          <a:lnRef idx="3">
            <a:schemeClr val="accent4"/>
          </a:lnRef>
          <a:fillRef idx="0">
            <a:schemeClr val="accent4"/>
          </a:fillRef>
          <a:effectRef idx="2">
            <a:schemeClr val="accent4"/>
          </a:effectRef>
          <a:fontRef idx="minor">
            <a:schemeClr val="tx1"/>
          </a:fontRef>
        </p:style>
      </p:cxnSp>
      <p:cxnSp>
        <p:nvCxnSpPr>
          <p:cNvPr id="44" name="直接连接符 43">
            <a:extLst>
              <a:ext uri="{FF2B5EF4-FFF2-40B4-BE49-F238E27FC236}">
                <a16:creationId xmlns:a16="http://schemas.microsoft.com/office/drawing/2014/main" id="{B723EDC7-EF3E-4F7D-9C85-B52A60300F93}"/>
              </a:ext>
            </a:extLst>
          </p:cNvPr>
          <p:cNvCxnSpPr>
            <a:cxnSpLocks/>
            <a:stCxn id="33" idx="5"/>
            <a:endCxn id="52" idx="1"/>
          </p:cNvCxnSpPr>
          <p:nvPr/>
        </p:nvCxnSpPr>
        <p:spPr>
          <a:xfrm>
            <a:off x="8344679" y="5456181"/>
            <a:ext cx="150281" cy="401893"/>
          </a:xfrm>
          <a:prstGeom prst="line">
            <a:avLst/>
          </a:prstGeom>
        </p:spPr>
        <p:style>
          <a:lnRef idx="3">
            <a:schemeClr val="accent4"/>
          </a:lnRef>
          <a:fillRef idx="0">
            <a:schemeClr val="accent4"/>
          </a:fillRef>
          <a:effectRef idx="2">
            <a:schemeClr val="accent4"/>
          </a:effectRef>
          <a:fontRef idx="minor">
            <a:schemeClr val="tx1"/>
          </a:fontRef>
        </p:style>
      </p:cxnSp>
      <p:cxnSp>
        <p:nvCxnSpPr>
          <p:cNvPr id="45" name="直接连接符 44">
            <a:extLst>
              <a:ext uri="{FF2B5EF4-FFF2-40B4-BE49-F238E27FC236}">
                <a16:creationId xmlns:a16="http://schemas.microsoft.com/office/drawing/2014/main" id="{D904D556-1538-4419-A36A-D9634C4C95ED}"/>
              </a:ext>
            </a:extLst>
          </p:cNvPr>
          <p:cNvCxnSpPr>
            <a:stCxn id="32" idx="6"/>
            <a:endCxn id="38" idx="2"/>
          </p:cNvCxnSpPr>
          <p:nvPr/>
        </p:nvCxnSpPr>
        <p:spPr>
          <a:xfrm>
            <a:off x="8914769" y="5847157"/>
            <a:ext cx="328345" cy="19057"/>
          </a:xfrm>
          <a:prstGeom prst="line">
            <a:avLst/>
          </a:prstGeom>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36394771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27EDA46-F0A8-4972-90DA-BB0D10DBC08B}"/>
              </a:ext>
            </a:extLst>
          </p:cNvPr>
          <p:cNvSpPr>
            <a:spLocks noGrp="1"/>
          </p:cNvSpPr>
          <p:nvPr>
            <p:ph type="title"/>
          </p:nvPr>
        </p:nvSpPr>
        <p:spPr/>
        <p:txBody>
          <a:bodyPr/>
          <a:lstStyle/>
          <a:p>
            <a:r>
              <a:rPr lang="zh-CN" altLang="en-US" dirty="0"/>
              <a:t>分治之后？</a:t>
            </a:r>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5458BF0C-D8DE-4E0C-BFF1-233316905036}"/>
                  </a:ext>
                </a:extLst>
              </p:cNvPr>
              <p:cNvSpPr>
                <a:spLocks noGrp="1"/>
              </p:cNvSpPr>
              <p:nvPr>
                <p:ph idx="1"/>
              </p:nvPr>
            </p:nvSpPr>
            <p:spPr/>
            <p:txBody>
              <a:bodyPr>
                <a:normAutofit/>
              </a:bodyPr>
              <a:lstStyle/>
              <a:p>
                <a:r>
                  <a:rPr lang="zh-CN" altLang="en-US" dirty="0"/>
                  <a:t>集族</a:t>
                </a:r>
                <a:r>
                  <a:rPr lang="en-US" altLang="zh-CN" i="1" dirty="0"/>
                  <a:t>I</a:t>
                </a:r>
                <a:r>
                  <a:rPr lang="zh-CN" altLang="en-US" dirty="0"/>
                  <a:t>中的每个集都被划成了若干部分</a:t>
                </a:r>
                <a:r>
                  <a:rPr lang="en-US" altLang="zh-CN" dirty="0"/>
                  <a:t>……</a:t>
                </a:r>
              </a:p>
              <a:p>
                <a:endParaRPr lang="en-US" altLang="zh-CN" dirty="0"/>
              </a:p>
              <a:p>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𝐼</m:t>
                        </m:r>
                      </m:e>
                      <m:sub>
                        <m:r>
                          <a:rPr lang="en-US" altLang="zh-CN" b="0" i="1" smtClean="0">
                            <a:latin typeface="Cambria Math" panose="02040503050406030204" pitchFamily="18" charset="0"/>
                          </a:rPr>
                          <m:t>𝑃</m:t>
                        </m:r>
                      </m:sub>
                    </m:sSub>
                  </m:oMath>
                </a14:m>
                <a:r>
                  <a:rPr lang="zh-CN" altLang="en-US" dirty="0"/>
                  <a:t>呢？</a:t>
                </a:r>
                <a:endParaRPr lang="en-US" altLang="zh-CN" dirty="0"/>
              </a:p>
              <a:p>
                <a:r>
                  <a:rPr lang="zh-CN" altLang="en-US" dirty="0"/>
                  <a:t>按照分治的要求，</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𝐼</m:t>
                        </m:r>
                      </m:e>
                      <m:sub>
                        <m:r>
                          <a:rPr lang="en-US" altLang="zh-CN" b="0" i="1" smtClean="0">
                            <a:latin typeface="Cambria Math" panose="02040503050406030204" pitchFamily="18" charset="0"/>
                          </a:rPr>
                          <m:t>𝑃</m:t>
                        </m:r>
                      </m:sub>
                    </m:sSub>
                  </m:oMath>
                </a14:m>
                <a:r>
                  <a:rPr lang="zh-CN" altLang="en-US" dirty="0"/>
                  <a:t>对于每个部分应当是独立的。</a:t>
                </a:r>
                <a:endParaRPr lang="en-US" altLang="zh-CN" dirty="0"/>
              </a:p>
              <a:p>
                <a:endParaRPr lang="en-US" altLang="zh-CN" dirty="0"/>
              </a:p>
              <a:p>
                <a:r>
                  <a:rPr lang="zh-CN" altLang="en-US" dirty="0"/>
                  <a:t>设划分出来的部分是</a:t>
                </a:r>
                <a14:m>
                  <m:oMath xmlns:m="http://schemas.openxmlformats.org/officeDocument/2006/math">
                    <m:r>
                      <a:rPr lang="en-US" altLang="zh-CN" i="1">
                        <a:latin typeface="Cambria Math" panose="02040503050406030204" pitchFamily="18" charset="0"/>
                      </a:rPr>
                      <m:t>𝑆</m:t>
                    </m:r>
                    <m:r>
                      <a:rPr lang="en-US" altLang="zh-CN" i="1">
                        <a:latin typeface="Cambria Math" panose="02040503050406030204" pitchFamily="18" charset="0"/>
                      </a:rPr>
                      <m:t>/</m:t>
                    </m:r>
                    <m:r>
                      <a:rPr lang="en-US" altLang="zh-CN" i="1">
                        <a:latin typeface="Cambria Math" panose="02040503050406030204" pitchFamily="18" charset="0"/>
                      </a:rPr>
                      <m:t>𝑅</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𝑆</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𝑆</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oMath>
                </a14:m>
                <a:r>
                  <a:rPr lang="zh-CN" altLang="en-US" dirty="0"/>
                  <a:t>，可能有若干种情况：</a:t>
                </a:r>
                <a:endParaRPr lang="en-US" altLang="zh-CN" dirty="0"/>
              </a:p>
              <a:p>
                <a:pPr marL="457200" indent="-457200">
                  <a:buFont typeface="Arial" panose="020B0604020202020204" pitchFamily="34" charset="0"/>
                  <a:buChar char="•"/>
                </a:pP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𝐼</m:t>
                        </m:r>
                      </m:e>
                      <m:sub>
                        <m:r>
                          <a:rPr lang="en-US" altLang="zh-CN" b="0" i="1" smtClean="0">
                            <a:latin typeface="Cambria Math" panose="02040503050406030204" pitchFamily="18" charset="0"/>
                          </a:rPr>
                          <m:t>𝑃</m:t>
                        </m:r>
                      </m:sub>
                    </m:sSub>
                  </m:oMath>
                </a14:m>
                <a:r>
                  <a:rPr lang="zh-CN" altLang="en-US" dirty="0"/>
                  <a:t>的直和（如图上不同的联通块）</a:t>
                </a:r>
                <a:endParaRPr lang="en-US" altLang="zh-CN" dirty="0"/>
              </a:p>
              <a:p>
                <a:pPr marL="457200" indent="-457200">
                  <a:buFont typeface="Arial" panose="020B0604020202020204" pitchFamily="34" charset="0"/>
                  <a:buChar char="•"/>
                </a:pP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𝐼</m:t>
                        </m:r>
                      </m:e>
                      <m:sub>
                        <m:r>
                          <a:rPr lang="en-US" altLang="zh-CN" b="0" i="1" smtClean="0">
                            <a:latin typeface="Cambria Math" panose="02040503050406030204" pitchFamily="18" charset="0"/>
                          </a:rPr>
                          <m:t>𝑃</m:t>
                        </m:r>
                      </m:sub>
                    </m:sSub>
                  </m:oMath>
                </a14:m>
                <a:r>
                  <a:rPr lang="zh-CN" altLang="en-US" b="0" dirty="0"/>
                  <a:t>在每个部分的子集，并上</a:t>
                </a:r>
                <a14:m>
                  <m:oMath xmlns:m="http://schemas.openxmlformats.org/officeDocument/2006/math">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𝐼</m:t>
                        </m:r>
                      </m:e>
                      <m:sub>
                        <m:r>
                          <a:rPr lang="en-US" altLang="zh-CN" b="0" i="1" smtClean="0">
                            <a:latin typeface="Cambria Math" panose="02040503050406030204" pitchFamily="18" charset="0"/>
                          </a:rPr>
                          <m:t>𝑃</m:t>
                        </m:r>
                      </m:sub>
                      <m:sup>
                        <m:r>
                          <a:rPr lang="en-US" altLang="zh-CN" b="0" i="1" smtClean="0">
                            <a:latin typeface="Cambria Math" panose="02040503050406030204" pitchFamily="18" charset="0"/>
                          </a:rPr>
                          <m:t>′</m:t>
                        </m:r>
                      </m:sup>
                    </m:sSubSup>
                  </m:oMath>
                </a14:m>
                <a:r>
                  <a:rPr lang="zh-CN" altLang="en-US" dirty="0"/>
                  <a:t>的直和（如点分治、边分治等）</a:t>
                </a:r>
                <a:endParaRPr lang="en-US" altLang="zh-CN" dirty="0"/>
              </a:p>
              <a:p>
                <a:pPr marL="457200" indent="-457200">
                  <a:buFont typeface="Arial" panose="020B0604020202020204" pitchFamily="34" charset="0"/>
                  <a:buChar char="•"/>
                </a:pPr>
                <a:r>
                  <a:rPr lang="zh-CN" altLang="en-US" dirty="0"/>
                  <a:t>更复杂的情况</a:t>
                </a:r>
                <a:endParaRPr lang="en-US" altLang="zh-CN" dirty="0"/>
              </a:p>
              <a:p>
                <a:endParaRPr lang="en-US" altLang="zh-CN" dirty="0"/>
              </a:p>
            </p:txBody>
          </p:sp>
        </mc:Choice>
        <mc:Fallback>
          <p:sp>
            <p:nvSpPr>
              <p:cNvPr id="3" name="内容占位符 2">
                <a:extLst>
                  <a:ext uri="{FF2B5EF4-FFF2-40B4-BE49-F238E27FC236}">
                    <a16:creationId xmlns:a16="http://schemas.microsoft.com/office/drawing/2014/main" id="{5458BF0C-D8DE-4E0C-BFF1-233316905036}"/>
                  </a:ext>
                </a:extLst>
              </p:cNvPr>
              <p:cNvSpPr>
                <a:spLocks noGrp="1" noRot="1" noChangeAspect="1" noMove="1" noResize="1" noEditPoints="1" noAdjustHandles="1" noChangeArrowheads="1" noChangeShapeType="1" noTextEdit="1"/>
              </p:cNvSpPr>
              <p:nvPr>
                <p:ph idx="1"/>
              </p:nvPr>
            </p:nvSpPr>
            <p:spPr>
              <a:blipFill>
                <a:blip r:embed="rId2"/>
                <a:stretch>
                  <a:fillRect l="-1217" t="-228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7198511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15D48F-0817-4BE9-B0DA-3C756411C65F}"/>
              </a:ext>
            </a:extLst>
          </p:cNvPr>
          <p:cNvSpPr>
            <a:spLocks noGrp="1"/>
          </p:cNvSpPr>
          <p:nvPr>
            <p:ph type="title"/>
          </p:nvPr>
        </p:nvSpPr>
        <p:spPr/>
        <p:txBody>
          <a:bodyPr/>
          <a:lstStyle/>
          <a:p>
            <a:r>
              <a:rPr lang="zh-CN" altLang="en-US" dirty="0"/>
              <a:t>直和</a:t>
            </a:r>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97E74FA2-6241-465A-B689-B7F1E794BA4E}"/>
                  </a:ext>
                </a:extLst>
              </p:cNvPr>
              <p:cNvSpPr>
                <a:spLocks noGrp="1"/>
              </p:cNvSpPr>
              <p:nvPr>
                <p:ph idx="1"/>
              </p:nvPr>
            </p:nvSpPr>
            <p:spPr/>
            <p:txBody>
              <a:bodyPr>
                <a:normAutofit fontScale="85000" lnSpcReduction="10000"/>
              </a:bodyPr>
              <a:lstStyle/>
              <a:p>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𝐼</m:t>
                          </m:r>
                        </m:e>
                        <m:sub>
                          <m:r>
                            <a:rPr lang="en-US" altLang="zh-CN" i="1">
                              <a:latin typeface="Cambria Math" panose="02040503050406030204" pitchFamily="18" charset="0"/>
                            </a:rPr>
                            <m:t>𝑃</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𝐴</m:t>
                          </m:r>
                        </m:e>
                        <m:sub>
                          <m:r>
                            <a:rPr lang="en-US" altLang="zh-CN" b="0" i="1" smtClean="0">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𝐴</m:t>
                          </m:r>
                        </m:e>
                        <m:sub>
                          <m:r>
                            <a:rPr lang="en-US" altLang="zh-CN" b="0" i="1" smtClean="0">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𝐼</m:t>
                          </m:r>
                        </m:e>
                        <m:sub>
                          <m:r>
                            <a:rPr lang="en-US" altLang="zh-CN" b="0" i="1" smtClean="0">
                              <a:latin typeface="Cambria Math" panose="02040503050406030204" pitchFamily="18" charset="0"/>
                            </a:rPr>
                            <m:t>𝑃</m:t>
                          </m:r>
                        </m:sub>
                      </m:sSub>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2</m:t>
                          </m:r>
                        </m:e>
                        <m:sup>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𝑆</m:t>
                              </m:r>
                            </m:e>
                            <m:sub>
                              <m:r>
                                <a:rPr lang="en-US" altLang="zh-CN" b="0" i="1" smtClean="0">
                                  <a:latin typeface="Cambria Math" panose="02040503050406030204" pitchFamily="18" charset="0"/>
                                </a:rPr>
                                <m:t>𝑖</m:t>
                              </m:r>
                            </m:sub>
                          </m:sSub>
                        </m:sup>
                      </m:sSup>
                      <m:r>
                        <a:rPr lang="en-US" altLang="zh-CN" i="1">
                          <a:latin typeface="Cambria Math" panose="02040503050406030204" pitchFamily="18" charset="0"/>
                        </a:rPr>
                        <m:t>}</m:t>
                      </m:r>
                    </m:oMath>
                  </m:oMathPara>
                </a14:m>
                <a:endParaRPr lang="en-US" altLang="zh-CN" dirty="0"/>
              </a:p>
              <a:p>
                <a:r>
                  <a:rPr lang="zh-CN" altLang="en-US" dirty="0"/>
                  <a:t>也就是说，每个集与每个分治部分的交仍然满足</a:t>
                </a:r>
                <a:r>
                  <a:rPr lang="en-US" altLang="zh-CN" dirty="0"/>
                  <a:t>P</a:t>
                </a:r>
                <a:r>
                  <a:rPr lang="zh-CN" altLang="en-US" dirty="0"/>
                  <a:t>；反之，从每个分治部分中任取一个满足</a:t>
                </a:r>
                <a:r>
                  <a:rPr lang="en-US" altLang="zh-CN" dirty="0"/>
                  <a:t>P</a:t>
                </a:r>
                <a:r>
                  <a:rPr lang="zh-CN" altLang="en-US" dirty="0"/>
                  <a:t>的集，它们的并仍然满足</a:t>
                </a:r>
                <a:r>
                  <a:rPr lang="en-US" altLang="zh-CN" dirty="0"/>
                  <a:t>P</a:t>
                </a:r>
                <a:r>
                  <a:rPr lang="zh-CN" altLang="en-US" dirty="0"/>
                  <a:t>。</a:t>
                </a:r>
                <a:endParaRPr lang="en-US" altLang="zh-CN" dirty="0"/>
              </a:p>
              <a:p>
                <a:r>
                  <a:rPr lang="zh-CN" altLang="en-US" dirty="0"/>
                  <a:t>这种情况下我们称</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𝐼</m:t>
                        </m:r>
                      </m:e>
                      <m:sub>
                        <m:r>
                          <a:rPr lang="en-US" altLang="zh-CN" b="0" i="1" smtClean="0">
                            <a:latin typeface="Cambria Math" panose="02040503050406030204" pitchFamily="18" charset="0"/>
                          </a:rPr>
                          <m:t>𝑃</m:t>
                        </m:r>
                      </m:sub>
                    </m:sSub>
                  </m:oMath>
                </a14:m>
                <a:r>
                  <a:rPr lang="zh-CN" altLang="en-US" dirty="0"/>
                  <a:t>是</a:t>
                </a:r>
                <a14:m>
                  <m:oMath xmlns:m="http://schemas.openxmlformats.org/officeDocument/2006/math">
                    <m:r>
                      <a:rPr lang="en-US" altLang="zh-CN" b="0" i="0"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𝐼</m:t>
                        </m:r>
                      </m:e>
                      <m:sub>
                        <m:r>
                          <a:rPr lang="en-US" altLang="zh-CN" i="1">
                            <a:latin typeface="Cambria Math" panose="02040503050406030204" pitchFamily="18" charset="0"/>
                          </a:rPr>
                          <m:t>𝑃</m:t>
                        </m:r>
                      </m:sub>
                    </m:sSub>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2</m:t>
                        </m:r>
                      </m:e>
                      <m:sup>
                        <m:sSub>
                          <m:sSubPr>
                            <m:ctrlPr>
                              <a:rPr lang="en-US" altLang="zh-CN" i="1">
                                <a:latin typeface="Cambria Math" panose="02040503050406030204" pitchFamily="18" charset="0"/>
                              </a:rPr>
                            </m:ctrlPr>
                          </m:sSubPr>
                          <m:e>
                            <m:r>
                              <a:rPr lang="en-US" altLang="zh-CN" i="1">
                                <a:latin typeface="Cambria Math" panose="02040503050406030204" pitchFamily="18" charset="0"/>
                              </a:rPr>
                              <m:t>𝑆</m:t>
                            </m:r>
                          </m:e>
                          <m:sub>
                            <m:r>
                              <a:rPr lang="en-US" altLang="zh-CN" i="1">
                                <a:latin typeface="Cambria Math" panose="02040503050406030204" pitchFamily="18" charset="0"/>
                              </a:rPr>
                              <m:t>𝑖</m:t>
                            </m:r>
                          </m:sub>
                        </m:sSub>
                      </m:sup>
                    </m:sSup>
                    <m:r>
                      <a:rPr lang="en-US" altLang="zh-CN" b="0" i="1" smtClean="0">
                        <a:latin typeface="Cambria Math" panose="02040503050406030204" pitchFamily="18" charset="0"/>
                      </a:rPr>
                      <m:t>}</m:t>
                    </m:r>
                  </m:oMath>
                </a14:m>
                <a:r>
                  <a:rPr lang="zh-CN" altLang="en-US" dirty="0"/>
                  <a:t>的</a:t>
                </a:r>
                <a:r>
                  <a:rPr lang="zh-CN" altLang="en-US" b="1" dirty="0"/>
                  <a:t>直和</a:t>
                </a:r>
                <a:r>
                  <a:rPr lang="zh-CN" altLang="en-US" dirty="0"/>
                  <a:t>，称</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𝐴</m:t>
                        </m:r>
                      </m:e>
                      <m:sub>
                        <m:r>
                          <a:rPr lang="en-US" altLang="zh-CN" b="0" i="1" smtClean="0">
                            <a:latin typeface="Cambria Math" panose="02040503050406030204" pitchFamily="18" charset="0"/>
                          </a:rPr>
                          <m:t>𝑖</m:t>
                        </m:r>
                      </m:sub>
                    </m:sSub>
                  </m:oMath>
                </a14:m>
                <a:r>
                  <a:rPr lang="zh-CN" altLang="en-US" dirty="0"/>
                  <a:t>是</a:t>
                </a:r>
                <a14:m>
                  <m:oMath xmlns:m="http://schemas.openxmlformats.org/officeDocument/2006/math">
                    <m:r>
                      <m:rPr>
                        <m:sty m:val="p"/>
                      </m:rPr>
                      <a:rPr lang="en-US" altLang="zh-CN" b="0" i="0" smtClean="0">
                        <a:latin typeface="Cambria Math" panose="02040503050406030204" pitchFamily="18" charset="0"/>
                      </a:rPr>
                      <m:t>A</m:t>
                    </m:r>
                    <m:r>
                      <a:rPr lang="en-US" altLang="zh-CN" b="0" i="0" smtClean="0">
                        <a:latin typeface="Cambria Math" panose="02040503050406030204" pitchFamily="18" charset="0"/>
                      </a:rPr>
                      <m:t>=</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𝐴</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oMath>
                </a14:m>
                <a:r>
                  <a:rPr lang="zh-CN" altLang="en-US" dirty="0"/>
                  <a:t>在</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𝑆</m:t>
                        </m:r>
                      </m:e>
                      <m:sub>
                        <m:r>
                          <a:rPr lang="en-US" altLang="zh-CN" b="0" i="1" smtClean="0">
                            <a:latin typeface="Cambria Math" panose="02040503050406030204" pitchFamily="18" charset="0"/>
                          </a:rPr>
                          <m:t>𝑖</m:t>
                        </m:r>
                      </m:sub>
                    </m:sSub>
                  </m:oMath>
                </a14:m>
                <a:r>
                  <a:rPr lang="zh-CN" altLang="en-US" dirty="0"/>
                  <a:t>上的</a:t>
                </a:r>
                <a:r>
                  <a:rPr lang="zh-CN" altLang="en-US" b="1" dirty="0"/>
                  <a:t>投影</a:t>
                </a:r>
                <a:r>
                  <a:rPr lang="zh-CN" altLang="en-US" dirty="0"/>
                  <a:t>。</a:t>
                </a:r>
                <a:endParaRPr lang="en-US" altLang="zh-CN" dirty="0"/>
              </a:p>
              <a:p>
                <a:endParaRPr lang="en-US" altLang="zh-CN" dirty="0"/>
              </a:p>
              <a:p>
                <a:r>
                  <a:rPr lang="zh-CN" altLang="en-US" dirty="0"/>
                  <a:t>写成直和的问题只需要分别讨论每个部分即可。</a:t>
                </a:r>
                <a:endParaRPr lang="en-US" altLang="zh-CN" dirty="0"/>
              </a:p>
              <a:p>
                <a:r>
                  <a:rPr lang="zh-CN" altLang="en-US" dirty="0"/>
                  <a:t>（优化问题只需分别优化，计数问题即乘法原理）</a:t>
                </a:r>
                <a:endParaRPr lang="en-US" altLang="zh-CN" dirty="0"/>
              </a:p>
              <a:p>
                <a:endParaRPr lang="en-US" altLang="zh-CN" dirty="0"/>
              </a:p>
              <a:p>
                <a:r>
                  <a:rPr lang="zh-CN" altLang="en-US" dirty="0"/>
                  <a:t>例如图的每个联通块，线性基的每个元素张成的空间。</a:t>
                </a:r>
              </a:p>
            </p:txBody>
          </p:sp>
        </mc:Choice>
        <mc:Fallback>
          <p:sp>
            <p:nvSpPr>
              <p:cNvPr id="3" name="内容占位符 2">
                <a:extLst>
                  <a:ext uri="{FF2B5EF4-FFF2-40B4-BE49-F238E27FC236}">
                    <a16:creationId xmlns:a16="http://schemas.microsoft.com/office/drawing/2014/main" id="{97E74FA2-6241-465A-B689-B7F1E794BA4E}"/>
                  </a:ext>
                </a:extLst>
              </p:cNvPr>
              <p:cNvSpPr>
                <a:spLocks noGrp="1" noRot="1" noChangeAspect="1" noMove="1" noResize="1" noEditPoints="1" noAdjustHandles="1" noChangeArrowheads="1" noChangeShapeType="1" noTextEdit="1"/>
              </p:cNvSpPr>
              <p:nvPr>
                <p:ph idx="1"/>
              </p:nvPr>
            </p:nvSpPr>
            <p:spPr>
              <a:blipFill>
                <a:blip r:embed="rId2"/>
                <a:stretch>
                  <a:fillRect l="-92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446120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4E2D61-25D1-4E8C-88C3-3EDAC94C6502}"/>
              </a:ext>
            </a:extLst>
          </p:cNvPr>
          <p:cNvSpPr>
            <a:spLocks noGrp="1"/>
          </p:cNvSpPr>
          <p:nvPr>
            <p:ph type="title"/>
          </p:nvPr>
        </p:nvSpPr>
        <p:spPr/>
        <p:txBody>
          <a:bodyPr/>
          <a:lstStyle/>
          <a:p>
            <a:r>
              <a:rPr lang="en-US" altLang="zh-CN" dirty="0"/>
              <a:t>Independent and Invariant</a:t>
            </a:r>
            <a:endParaRPr lang="zh-CN" altLang="en-US" dirty="0"/>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C7689993-2373-497D-92FB-21029A31BF4C}"/>
                  </a:ext>
                </a:extLst>
              </p:cNvPr>
              <p:cNvSpPr>
                <a:spLocks noGrp="1"/>
              </p:cNvSpPr>
              <p:nvPr>
                <p:ph idx="1"/>
              </p:nvPr>
            </p:nvSpPr>
            <p:spPr/>
            <p:txBody>
              <a:bodyPr>
                <a:normAutofit/>
              </a:bodyPr>
              <a:lstStyle/>
              <a:p>
                <a:r>
                  <a:rPr lang="zh-CN" altLang="en-US" dirty="0"/>
                  <a:t>直和表达了部分之间的某种独立性。也就是说，</a:t>
                </a:r>
                <a:endParaRPr lang="en-US" altLang="zh-CN" dirty="0"/>
              </a:p>
              <a:p>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𝐴</m:t>
                              </m:r>
                            </m:e>
                            <m:sub>
                              <m:r>
                                <a:rPr lang="en-US" altLang="zh-CN" b="0" i="1" smtClean="0">
                                  <a:latin typeface="Cambria Math" panose="02040503050406030204" pitchFamily="18" charset="0"/>
                                </a:rPr>
                                <m:t>𝑖</m:t>
                              </m:r>
                            </m:sub>
                          </m:sSub>
                        </m:e>
                      </m:d>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𝐹</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𝐴</m:t>
                              </m:r>
                            </m:e>
                            <m:sub>
                              <m:r>
                                <a:rPr lang="en-US" altLang="zh-CN" b="0" i="1" smtClean="0">
                                  <a:latin typeface="Cambria Math" panose="02040503050406030204" pitchFamily="18" charset="0"/>
                                </a:rPr>
                                <m:t>𝑖</m:t>
                              </m:r>
                            </m:sub>
                          </m:sSub>
                        </m:e>
                      </m:d>
                    </m:oMath>
                  </m:oMathPara>
                </a14:m>
                <a:endParaRPr lang="en-US" altLang="zh-CN" dirty="0"/>
              </a:p>
              <a:p>
                <a:endParaRPr lang="en-US" altLang="zh-CN" dirty="0"/>
              </a:p>
              <a:p>
                <a:r>
                  <a:rPr lang="zh-CN" altLang="en-US" dirty="0"/>
                  <a:t>但这个性质很少成立。我们考虑一种更弱的情况：</a:t>
                </a:r>
                <a:endParaRPr lang="en-US" altLang="zh-CN" dirty="0"/>
              </a:p>
              <a:p>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𝐴</m:t>
                              </m:r>
                            </m:e>
                            <m:sub>
                              <m:r>
                                <a:rPr lang="en-US" altLang="zh-CN" b="0" i="1" smtClean="0">
                                  <a:latin typeface="Cambria Math" panose="02040503050406030204" pitchFamily="18" charset="0"/>
                                </a:rPr>
                                <m:t>𝑖</m:t>
                              </m:r>
                            </m:sub>
                          </m:sSub>
                        </m:e>
                      </m:d>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𝐹</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m:t>
                          </m:r>
                        </m:e>
                        <m:sub>
                          <m:r>
                            <a:rPr lang="en-US" altLang="zh-CN" b="0" i="1" smtClean="0">
                              <a:latin typeface="Cambria Math" panose="02040503050406030204" pitchFamily="18" charset="0"/>
                            </a:rPr>
                            <m:t>𝑗</m:t>
                          </m:r>
                          <m:r>
                            <a:rPr lang="en-US" altLang="zh-CN" b="0" i="1" smtClean="0">
                              <a:latin typeface="Cambria Math" panose="02040503050406030204" pitchFamily="18" charset="0"/>
                            </a:rPr>
                            <m:t>≤</m:t>
                          </m:r>
                          <m:r>
                            <a:rPr lang="en-US" altLang="zh-CN" b="0" i="1" smtClean="0">
                              <a:latin typeface="Cambria Math" panose="02040503050406030204" pitchFamily="18" charset="0"/>
                            </a:rPr>
                            <m:t>𝑖</m:t>
                          </m:r>
                        </m:sub>
                      </m:s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𝐴</m:t>
                          </m:r>
                        </m:e>
                        <m:sub>
                          <m:r>
                            <a:rPr lang="en-US" altLang="zh-CN" b="0" i="1" smtClean="0">
                              <a:latin typeface="Cambria Math" panose="02040503050406030204" pitchFamily="18" charset="0"/>
                            </a:rPr>
                            <m:t>𝑗</m:t>
                          </m:r>
                        </m:sub>
                      </m:sSub>
                      <m:r>
                        <a:rPr lang="en-US" altLang="zh-CN" b="0" i="1" smtClean="0">
                          <a:latin typeface="Cambria Math" panose="02040503050406030204" pitchFamily="18" charset="0"/>
                        </a:rPr>
                        <m:t>)</m:t>
                      </m:r>
                    </m:oMath>
                  </m:oMathPara>
                </a14:m>
                <a:endParaRPr lang="en-US" altLang="zh-CN" dirty="0"/>
              </a:p>
              <a:p>
                <a:r>
                  <a:rPr lang="zh-CN" altLang="en-US" dirty="0"/>
                  <a:t>或者</a:t>
                </a:r>
                <a:endParaRPr lang="en-US" altLang="zh-CN" dirty="0"/>
              </a:p>
              <a:p>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𝐴</m:t>
                              </m:r>
                            </m:e>
                            <m:sub>
                              <m:r>
                                <a:rPr lang="en-US" altLang="zh-CN" b="0" i="1" smtClean="0">
                                  <a:latin typeface="Cambria Math" panose="02040503050406030204" pitchFamily="18" charset="0"/>
                                </a:rPr>
                                <m:t>𝑖</m:t>
                              </m:r>
                            </m:sub>
                          </m:sSub>
                        </m:e>
                      </m:d>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𝐹</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𝐴</m:t>
                          </m:r>
                        </m:e>
                        <m:sub>
                          <m:r>
                            <a:rPr lang="en-US" altLang="zh-CN" b="0" i="1" smtClean="0">
                              <a:latin typeface="Cambria Math" panose="02040503050406030204" pitchFamily="18" charset="0"/>
                            </a:rPr>
                            <m:t>𝑗</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𝑗</m:t>
                      </m:r>
                      <m:r>
                        <a:rPr lang="en-US" altLang="zh-CN" b="0" i="1" smtClean="0">
                          <a:latin typeface="Cambria Math" panose="02040503050406030204" pitchFamily="18" charset="0"/>
                        </a:rPr>
                        <m:t>≤</m:t>
                      </m:r>
                      <m:r>
                        <a:rPr lang="en-US" altLang="zh-CN" b="0" i="1" smtClean="0">
                          <a:latin typeface="Cambria Math" panose="02040503050406030204" pitchFamily="18" charset="0"/>
                        </a:rPr>
                        <m:t>𝑖</m:t>
                      </m:r>
                      <m:r>
                        <a:rPr lang="en-US" altLang="zh-CN" b="0" i="1" smtClean="0">
                          <a:latin typeface="Cambria Math" panose="02040503050406030204" pitchFamily="18" charset="0"/>
                        </a:rPr>
                        <m:t>})</m:t>
                      </m:r>
                    </m:oMath>
                  </m:oMathPara>
                </a14:m>
                <a:endParaRPr lang="en-US" altLang="zh-CN" dirty="0"/>
              </a:p>
              <a:p>
                <a:r>
                  <a:rPr lang="zh-CN" altLang="en-US" dirty="0"/>
                  <a:t>也就是，存在某个序使得每个部分只和之前的部分有关。这表示原问题可以递推计算。</a:t>
                </a:r>
                <a:endParaRPr lang="en-US" altLang="zh-CN" dirty="0"/>
              </a:p>
              <a:p>
                <a:r>
                  <a:rPr lang="zh-CN" altLang="en-US" dirty="0"/>
                  <a:t>对最优化问题来说，两式分别对应贪心和动态规划的方法。</a:t>
                </a:r>
                <a:endParaRPr lang="en-US" altLang="zh-CN" dirty="0"/>
              </a:p>
            </p:txBody>
          </p:sp>
        </mc:Choice>
        <mc:Fallback>
          <p:sp>
            <p:nvSpPr>
              <p:cNvPr id="3" name="内容占位符 2">
                <a:extLst>
                  <a:ext uri="{FF2B5EF4-FFF2-40B4-BE49-F238E27FC236}">
                    <a16:creationId xmlns:a16="http://schemas.microsoft.com/office/drawing/2014/main" id="{C7689993-2373-497D-92FB-21029A31BF4C}"/>
                  </a:ext>
                </a:extLst>
              </p:cNvPr>
              <p:cNvSpPr>
                <a:spLocks noGrp="1" noRot="1" noChangeAspect="1" noMove="1" noResize="1" noEditPoints="1" noAdjustHandles="1" noChangeArrowheads="1" noChangeShapeType="1" noTextEdit="1"/>
              </p:cNvSpPr>
              <p:nvPr>
                <p:ph idx="1"/>
              </p:nvPr>
            </p:nvSpPr>
            <p:spPr>
              <a:blipFill>
                <a:blip r:embed="rId2"/>
                <a:stretch>
                  <a:fillRect l="-1217" t="-2280" r="-98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071063919"/>
      </p:ext>
    </p:extLst>
  </p:cSld>
  <p:clrMapOvr>
    <a:masterClrMapping/>
  </p:clrMapOvr>
</p:sld>
</file>

<file path=ppt/theme/theme1.xml><?xml version="1.0" encoding="utf-8"?>
<a:theme xmlns:a="http://schemas.openxmlformats.org/drawingml/2006/main" name="Office 主题​​">
  <a:themeElements>
    <a:clrScheme name="自定义 1">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E2EFD9"/>
      </a:hlink>
      <a:folHlink>
        <a:srgbClr val="A8D08D"/>
      </a:folHlink>
    </a:clrScheme>
    <a:fontScheme name="黑体_TimesNewRoman">
      <a:majorFont>
        <a:latin typeface="Times New Roman"/>
        <a:ea typeface="黑体"/>
        <a:cs typeface=""/>
      </a:majorFont>
      <a:minorFont>
        <a:latin typeface="Times New Roman"/>
        <a:ea typeface="黑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3">
          <a:schemeClr val="accent4"/>
        </a:lnRef>
        <a:fillRef idx="0">
          <a:schemeClr val="accent4"/>
        </a:fillRef>
        <a:effectRef idx="2">
          <a:schemeClr val="accent4"/>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6701</TotalTime>
  <Words>3920</Words>
  <Application>Microsoft Office PowerPoint</Application>
  <PresentationFormat>宽屏</PresentationFormat>
  <Paragraphs>352</Paragraphs>
  <Slides>52</Slides>
  <Notes>0</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52</vt:i4>
      </vt:variant>
    </vt:vector>
  </HeadingPairs>
  <TitlesOfParts>
    <vt:vector size="60" baseType="lpstr">
      <vt:lpstr>等线</vt:lpstr>
      <vt:lpstr>杨任东竹石体-Regular</vt:lpstr>
      <vt:lpstr>杨任东竹石体-Semibold</vt:lpstr>
      <vt:lpstr>Arial</vt:lpstr>
      <vt:lpstr>Cambria Math</vt:lpstr>
      <vt:lpstr>Monotype Corsiva</vt:lpstr>
      <vt:lpstr>Times New Roman</vt:lpstr>
      <vt:lpstr>Office 主题​​</vt:lpstr>
      <vt:lpstr> 杂题选讲 OI与一些组合问题</vt:lpstr>
      <vt:lpstr>PowerPoint 演示文稿</vt:lpstr>
      <vt:lpstr>Index… 杂谈与杂题选讲</vt:lpstr>
      <vt:lpstr>组合？</vt:lpstr>
      <vt:lpstr>集合与集族</vt:lpstr>
      <vt:lpstr>分治？</vt:lpstr>
      <vt:lpstr>分治之后？</vt:lpstr>
      <vt:lpstr>直和</vt:lpstr>
      <vt:lpstr>Independent and Invariant</vt:lpstr>
      <vt:lpstr>「十二省联考 2019」皮配</vt:lpstr>
      <vt:lpstr>[BJ United Round #3] 押韵</vt:lpstr>
      <vt:lpstr>「清华集训 2017」无限之环</vt:lpstr>
      <vt:lpstr>【CSP-S 2019】树上的数</vt:lpstr>
      <vt:lpstr>图的直和</vt:lpstr>
      <vt:lpstr>均衡</vt:lpstr>
      <vt:lpstr>集族的对偶</vt:lpstr>
      <vt:lpstr>集族的对偶和数据结构</vt:lpstr>
      <vt:lpstr>数据结构和对偶问题？</vt:lpstr>
      <vt:lpstr>序列上的问题</vt:lpstr>
      <vt:lpstr>「LibreOJ Round #9」Menci 的序列</vt:lpstr>
      <vt:lpstr>调整法</vt:lpstr>
      <vt:lpstr>【NOI2019】序列</vt:lpstr>
      <vt:lpstr>「LibreOJ NOIP Round #1」序列划分</vt:lpstr>
      <vt:lpstr>【CSP-S 2019】划分</vt:lpstr>
      <vt:lpstr>最值与笛卡尔树</vt:lpstr>
      <vt:lpstr>「LibreOJ Round #8」MIN&amp;MAX I</vt:lpstr>
      <vt:lpstr>笛卡尔树的结构</vt:lpstr>
      <vt:lpstr>「SNOI2020」水池</vt:lpstr>
      <vt:lpstr>「2018 集训队互测 Day 3」北校门外的未来</vt:lpstr>
      <vt:lpstr>树与不交集族</vt:lpstr>
      <vt:lpstr>「LibreOJ NOI Round #2」小球进洞</vt:lpstr>
      <vt:lpstr>最小割树</vt:lpstr>
      <vt:lpstr>最小割树</vt:lpstr>
      <vt:lpstr>最大子段和问题</vt:lpstr>
      <vt:lpstr>最大子段和问题</vt:lpstr>
      <vt:lpstr>「SNOI2020」区间和</vt:lpstr>
      <vt:lpstr>嵌套集族</vt:lpstr>
      <vt:lpstr>连续段问题</vt:lpstr>
      <vt:lpstr>CERC2017 I. Intrinsic Interval. </vt:lpstr>
      <vt:lpstr>连续段的结构</vt:lpstr>
      <vt:lpstr>析合树</vt:lpstr>
      <vt:lpstr>ECFinal2018 B. Mysterious … Host. </vt:lpstr>
      <vt:lpstr>对偶问题与PQ树</vt:lpstr>
      <vt:lpstr>连续段问题的推广？</vt:lpstr>
      <vt:lpstr>重心和中心</vt:lpstr>
      <vt:lpstr>「2018-2019 集训队作业 Day 1」蜀道难</vt:lpstr>
      <vt:lpstr>图和树的分治？</vt:lpstr>
      <vt:lpstr>「SNOI2019」网络</vt:lpstr>
      <vt:lpstr>「十二省联考 2019」希望</vt:lpstr>
      <vt:lpstr>参考文献</vt:lpstr>
      <vt:lpstr>参考资料</vt:lpstr>
      <vt:lpstr>Q&amp;A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刘承奥</dc:creator>
  <cp:lastModifiedBy>承奥 刘</cp:lastModifiedBy>
  <cp:revision>2122</cp:revision>
  <dcterms:created xsi:type="dcterms:W3CDTF">2017-12-08T05:17:25Z</dcterms:created>
  <dcterms:modified xsi:type="dcterms:W3CDTF">2020-08-02T10:04:39Z</dcterms:modified>
</cp:coreProperties>
</file>